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54"/>
  </p:notesMasterIdLst>
  <p:sldIdLst>
    <p:sldId id="256" r:id="rId3"/>
    <p:sldId id="257" r:id="rId4"/>
    <p:sldId id="316" r:id="rId5"/>
    <p:sldId id="304" r:id="rId6"/>
    <p:sldId id="303" r:id="rId7"/>
    <p:sldId id="259" r:id="rId8"/>
    <p:sldId id="260" r:id="rId9"/>
    <p:sldId id="305" r:id="rId10"/>
    <p:sldId id="299" r:id="rId11"/>
    <p:sldId id="264" r:id="rId12"/>
    <p:sldId id="306" r:id="rId13"/>
    <p:sldId id="265" r:id="rId14"/>
    <p:sldId id="301" r:id="rId15"/>
    <p:sldId id="302" r:id="rId16"/>
    <p:sldId id="307" r:id="rId17"/>
    <p:sldId id="266" r:id="rId18"/>
    <p:sldId id="267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308" r:id="rId27"/>
    <p:sldId id="278" r:id="rId28"/>
    <p:sldId id="283" r:id="rId29"/>
    <p:sldId id="282" r:id="rId30"/>
    <p:sldId id="281" r:id="rId31"/>
    <p:sldId id="284" r:id="rId32"/>
    <p:sldId id="285" r:id="rId33"/>
    <p:sldId id="286" r:id="rId34"/>
    <p:sldId id="287" r:id="rId35"/>
    <p:sldId id="288" r:id="rId36"/>
    <p:sldId id="290" r:id="rId37"/>
    <p:sldId id="292" r:id="rId38"/>
    <p:sldId id="291" r:id="rId39"/>
    <p:sldId id="293" r:id="rId40"/>
    <p:sldId id="294" r:id="rId41"/>
    <p:sldId id="295" r:id="rId42"/>
    <p:sldId id="296" r:id="rId43"/>
    <p:sldId id="279" r:id="rId44"/>
    <p:sldId id="297" r:id="rId45"/>
    <p:sldId id="298" r:id="rId46"/>
    <p:sldId id="310" r:id="rId47"/>
    <p:sldId id="312" r:id="rId48"/>
    <p:sldId id="317" r:id="rId49"/>
    <p:sldId id="311" r:id="rId50"/>
    <p:sldId id="313" r:id="rId51"/>
    <p:sldId id="318" r:id="rId52"/>
    <p:sldId id="314" r:id="rId5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070A"/>
    <a:srgbClr val="C00000"/>
    <a:srgbClr val="FF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74346" autoAdjust="0"/>
  </p:normalViewPr>
  <p:slideViewPr>
    <p:cSldViewPr snapToGrid="0">
      <p:cViewPr varScale="1">
        <p:scale>
          <a:sx n="46" d="100"/>
          <a:sy n="46" d="100"/>
        </p:scale>
        <p:origin x="1448" y="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zh-CN" sz="1800" b="0" strike="noStrike" spc="-1">
                <a:solidFill>
                  <a:srgbClr val="000000"/>
                </a:solidFill>
                <a:latin typeface="等线"/>
              </a:rPr>
              <a:t>单击鼠标移动幻灯片</a:t>
            </a: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单击编辑备注格式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8D8E7D0-2872-409E-9FEC-63D1A85B119E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 err="1"/>
              <a:t>PingCAP</a:t>
            </a:r>
            <a:r>
              <a:rPr lang="en-US" altLang="zh-CN" dirty="0"/>
              <a:t> </a:t>
            </a:r>
            <a:r>
              <a:rPr lang="zh-CN" altLang="en-US" dirty="0"/>
              <a:t>公司受 </a:t>
            </a:r>
            <a:r>
              <a:rPr lang="en-US" altLang="zh-CN" dirty="0"/>
              <a:t>Google Spanner </a:t>
            </a:r>
            <a:r>
              <a:rPr lang="zh-CN" altLang="en-US" dirty="0"/>
              <a:t>启发而设计的开源分布式 </a:t>
            </a:r>
            <a:r>
              <a:rPr lang="en-US" altLang="zh-CN" dirty="0"/>
              <a:t>HTAP</a:t>
            </a:r>
            <a:r>
              <a:rPr lang="zh-CN" altLang="en-US" dirty="0"/>
              <a:t>混合事务分析处理</a:t>
            </a:r>
            <a:r>
              <a:rPr lang="en-US" altLang="zh-CN" dirty="0"/>
              <a:t> (Hybrid Transactional and Analytical Processing) </a:t>
            </a:r>
            <a:r>
              <a:rPr lang="zh-CN" altLang="en-US" dirty="0"/>
              <a:t>数据库，结合了传统的 </a:t>
            </a:r>
            <a:r>
              <a:rPr lang="en-US" altLang="zh-CN" dirty="0"/>
              <a:t>RDBMS </a:t>
            </a:r>
            <a:r>
              <a:rPr lang="zh-CN" altLang="en-US" dirty="0"/>
              <a:t>和</a:t>
            </a:r>
            <a:r>
              <a:rPr lang="en-US" altLang="zh-CN" dirty="0"/>
              <a:t>NoSQL </a:t>
            </a:r>
            <a:r>
              <a:rPr lang="zh-CN" altLang="en-US" dirty="0"/>
              <a:t>的最佳特性。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兼容 </a:t>
            </a:r>
            <a:r>
              <a:rPr lang="en-US" altLang="zh-CN" dirty="0"/>
              <a:t>MySQL</a:t>
            </a:r>
            <a:r>
              <a:rPr lang="zh-CN" altLang="en-US" dirty="0"/>
              <a:t>，支持无限的水平扩展，具备强一致性和高可用性。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的目标是为 </a:t>
            </a:r>
            <a:r>
              <a:rPr lang="en-US" altLang="zh-CN" dirty="0"/>
              <a:t>OLTP(Online Transactional Processing) </a:t>
            </a:r>
            <a:r>
              <a:rPr lang="zh-CN" altLang="en-US" dirty="0"/>
              <a:t>联机事务处理和 </a:t>
            </a:r>
            <a:r>
              <a:rPr lang="en-US" altLang="zh-CN" dirty="0"/>
              <a:t>OLAP (Online Analytical  Processing)</a:t>
            </a:r>
            <a:r>
              <a:rPr lang="zh-CN" altLang="en-US" dirty="0"/>
              <a:t>联机分析处理场景提供一站式的解决方案。</a:t>
            </a:r>
            <a:endParaRPr lang="en-US" altLang="zh-CN" dirty="0"/>
          </a:p>
          <a:p>
            <a:r>
              <a:rPr lang="en-US" altLang="zh-CN" dirty="0" err="1"/>
              <a:t>TiDB</a:t>
            </a:r>
            <a:r>
              <a:rPr lang="zh-CN" altLang="en-US" dirty="0"/>
              <a:t>是一种分布式数据库，它的数据以</a:t>
            </a:r>
            <a:r>
              <a:rPr lang="en-US" altLang="zh-CN" dirty="0"/>
              <a:t>key-value</a:t>
            </a:r>
            <a:r>
              <a:rPr lang="zh-CN" altLang="en-US" dirty="0"/>
              <a:t>对的形式存储</a:t>
            </a:r>
            <a:endParaRPr lang="en-US" altLang="zh-CN" dirty="0"/>
          </a:p>
          <a:p>
            <a:r>
              <a:rPr lang="zh-CN" altLang="en-US" dirty="0"/>
              <a:t>常见的数据库是关系数据库，</a:t>
            </a:r>
            <a:r>
              <a:rPr lang="en-US" altLang="zh-CN" dirty="0" err="1"/>
              <a:t>TiDB</a:t>
            </a:r>
            <a:r>
              <a:rPr lang="zh-CN" altLang="en-US" dirty="0"/>
              <a:t>则与之不同</a:t>
            </a:r>
            <a:endParaRPr lang="en-US" altLang="zh-CN" dirty="0"/>
          </a:p>
          <a:p>
            <a:r>
              <a:rPr lang="en-US" altLang="zh-CN" dirty="0"/>
              <a:t>Redis</a:t>
            </a:r>
            <a:r>
              <a:rPr lang="zh-CN" altLang="en-US" dirty="0"/>
              <a:t>是一种典型的</a:t>
            </a:r>
            <a:r>
              <a:rPr lang="en-US" altLang="zh-CN" dirty="0"/>
              <a:t>k-v</a:t>
            </a:r>
            <a:r>
              <a:rPr lang="zh-CN" altLang="en-US" dirty="0"/>
              <a:t>数据库</a:t>
            </a:r>
            <a:endParaRPr lang="en-US" altLang="zh-CN" dirty="0"/>
          </a:p>
          <a:p>
            <a:r>
              <a:rPr lang="en-US" altLang="zh-CN" dirty="0"/>
              <a:t>K-v</a:t>
            </a:r>
            <a:r>
              <a:rPr lang="zh-CN" altLang="en-US" dirty="0"/>
              <a:t>数据库的优点：冗余容错，高可靠性，分布式，数据一致性</a:t>
            </a:r>
            <a:endParaRPr lang="en-US" altLang="zh-CN" dirty="0"/>
          </a:p>
          <a:p>
            <a:r>
              <a:rPr lang="zh-CN" altLang="en-US" dirty="0"/>
              <a:t>也有关系型分布式数据库</a:t>
            </a:r>
            <a:r>
              <a:rPr lang="en-US" altLang="zh-CN" dirty="0"/>
              <a:t>——</a:t>
            </a:r>
            <a:r>
              <a:rPr lang="zh-CN" altLang="en-US" dirty="0"/>
              <a:t>阿里</a:t>
            </a:r>
            <a:r>
              <a:rPr lang="en-US" altLang="zh-CN" dirty="0"/>
              <a:t>POLARDB OCEANBASE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188554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529173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959603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768822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771257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15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947381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16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447383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PD</a:t>
            </a:r>
            <a:r>
              <a:rPr lang="zh-CN" altLang="en-US" dirty="0"/>
              <a:t>采用了</a:t>
            </a:r>
            <a:r>
              <a:rPr lang="en-US" altLang="zh-CN" dirty="0"/>
              <a:t>raft</a:t>
            </a:r>
            <a:r>
              <a:rPr lang="zh-CN" altLang="en-US" dirty="0"/>
              <a:t>策略，这里涉及到</a:t>
            </a:r>
            <a:r>
              <a:rPr lang="en-US" altLang="zh-CN" dirty="0"/>
              <a:t>3</a:t>
            </a:r>
            <a:r>
              <a:rPr lang="zh-CN" altLang="en-US" dirty="0"/>
              <a:t>个主体：</a:t>
            </a:r>
            <a:r>
              <a:rPr lang="en-US" altLang="zh-CN" dirty="0"/>
              <a:t>raft </a:t>
            </a:r>
            <a:r>
              <a:rPr lang="en-US" altLang="zh-CN" dirty="0" err="1"/>
              <a:t>group,leader,follower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29395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介绍</a:t>
            </a:r>
            <a:r>
              <a:rPr lang="en-US" altLang="zh-CN" dirty="0"/>
              <a:t>raft</a:t>
            </a:r>
            <a:r>
              <a:rPr lang="zh-CN" altLang="en-US" dirty="0"/>
              <a:t>的网页：</a:t>
            </a:r>
            <a:r>
              <a:rPr lang="en-US" altLang="zh-CN" dirty="0"/>
              <a:t>http://thesecretlivesofdata.com/raft/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20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381453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/>
              <a:t>PD </a:t>
            </a:r>
            <a:r>
              <a:rPr lang="zh-CN" altLang="en-US" sz="1200" dirty="0"/>
              <a:t>保存着整个集群 </a:t>
            </a:r>
            <a:r>
              <a:rPr lang="en-US" altLang="zh-CN" sz="1200" dirty="0" err="1"/>
              <a:t>TiKV</a:t>
            </a:r>
            <a:r>
              <a:rPr lang="en-US" altLang="zh-CN" sz="1200" dirty="0"/>
              <a:t> </a:t>
            </a:r>
            <a:r>
              <a:rPr lang="zh-CN" altLang="en-US" sz="1200" dirty="0"/>
              <a:t>的元信息，负责给 </a:t>
            </a:r>
            <a:r>
              <a:rPr lang="en-US" altLang="zh-CN" sz="1200" dirty="0"/>
              <a:t>client </a:t>
            </a:r>
            <a:r>
              <a:rPr lang="zh-CN" altLang="en-US" sz="1200" dirty="0"/>
              <a:t>提供</a:t>
            </a:r>
            <a:r>
              <a:rPr lang="zh-CN" altLang="en-US" sz="1200" b="1" dirty="0"/>
              <a:t>路由</a:t>
            </a:r>
            <a:r>
              <a:rPr lang="zh-CN" altLang="en-US" sz="1200" dirty="0"/>
              <a:t>功能。作为中心总控节点，</a:t>
            </a:r>
            <a:r>
              <a:rPr lang="en-US" altLang="zh-CN" sz="1200" dirty="0"/>
              <a:t>PD </a:t>
            </a:r>
            <a:r>
              <a:rPr lang="zh-CN" altLang="en-US" sz="1200" dirty="0"/>
              <a:t>通过集成 </a:t>
            </a:r>
            <a:r>
              <a:rPr lang="en-US" altLang="zh-CN" sz="1200" dirty="0" err="1"/>
              <a:t>etcd</a:t>
            </a:r>
            <a:r>
              <a:rPr lang="zh-CN" altLang="en-US" sz="1200" dirty="0"/>
              <a:t> ，自动的支持 </a:t>
            </a:r>
            <a:r>
              <a:rPr lang="en-US" altLang="zh-CN" sz="1200" dirty="0"/>
              <a:t>auto failover</a:t>
            </a:r>
            <a:r>
              <a:rPr lang="zh-CN" altLang="en-US" sz="1200" dirty="0"/>
              <a:t>，无需担心单点故障问题。同时，</a:t>
            </a:r>
            <a:r>
              <a:rPr lang="en-US" altLang="zh-CN" sz="1200" dirty="0"/>
              <a:t>PD </a:t>
            </a:r>
            <a:r>
              <a:rPr lang="zh-CN" altLang="en-US" sz="1200" dirty="0"/>
              <a:t>也通过 </a:t>
            </a:r>
            <a:r>
              <a:rPr lang="en-US" altLang="zh-CN" sz="1200" dirty="0" err="1"/>
              <a:t>etcd</a:t>
            </a:r>
            <a:r>
              <a:rPr lang="en-US" altLang="zh-CN" sz="1200" dirty="0"/>
              <a:t> </a:t>
            </a:r>
            <a:r>
              <a:rPr lang="zh-CN" altLang="en-US" sz="1200" dirty="0"/>
              <a:t>的 </a:t>
            </a:r>
            <a:r>
              <a:rPr lang="en-US" altLang="zh-CN" sz="1200" dirty="0"/>
              <a:t>raft</a:t>
            </a:r>
            <a:r>
              <a:rPr lang="zh-CN" altLang="en-US" sz="1200" dirty="0"/>
              <a:t>，保证了数据的强一致性，不用担心数据丢失的问题。</a:t>
            </a:r>
            <a:endParaRPr lang="en-US" altLang="zh-CN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err="1"/>
              <a:t>Etcd</a:t>
            </a:r>
            <a:r>
              <a:rPr lang="zh-CN" altLang="en-US" sz="1200" dirty="0"/>
              <a:t>也是一种分布式</a:t>
            </a:r>
            <a:r>
              <a:rPr lang="en-US" altLang="zh-CN" sz="1200" dirty="0"/>
              <a:t>k-v</a:t>
            </a:r>
            <a:r>
              <a:rPr lang="zh-CN" altLang="en-US" sz="1200" dirty="0"/>
              <a:t>数据库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070642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28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75142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 err="1"/>
              <a:t>PingCAP</a:t>
            </a:r>
            <a:r>
              <a:rPr lang="en-US" altLang="zh-CN" dirty="0"/>
              <a:t> </a:t>
            </a:r>
            <a:r>
              <a:rPr lang="zh-CN" altLang="en-US" dirty="0"/>
              <a:t>公司受 </a:t>
            </a:r>
            <a:r>
              <a:rPr lang="en-US" altLang="zh-CN" dirty="0"/>
              <a:t>Google Spanner </a:t>
            </a:r>
            <a:r>
              <a:rPr lang="zh-CN" altLang="en-US" dirty="0"/>
              <a:t>启发而设计的开源分布式 </a:t>
            </a:r>
            <a:r>
              <a:rPr lang="en-US" altLang="zh-CN" dirty="0"/>
              <a:t>HTAP</a:t>
            </a:r>
            <a:r>
              <a:rPr lang="zh-CN" altLang="en-US" dirty="0"/>
              <a:t>混合事务分析处理</a:t>
            </a:r>
            <a:r>
              <a:rPr lang="en-US" altLang="zh-CN" dirty="0"/>
              <a:t> (Hybrid Transactional and Analytical Processing) </a:t>
            </a:r>
            <a:r>
              <a:rPr lang="zh-CN" altLang="en-US" dirty="0"/>
              <a:t>数据库，结合了传统的 </a:t>
            </a:r>
            <a:r>
              <a:rPr lang="en-US" altLang="zh-CN" dirty="0"/>
              <a:t>RDBMS </a:t>
            </a:r>
            <a:r>
              <a:rPr lang="zh-CN" altLang="en-US" dirty="0"/>
              <a:t>和</a:t>
            </a:r>
            <a:r>
              <a:rPr lang="en-US" altLang="zh-CN" dirty="0"/>
              <a:t>NoSQL </a:t>
            </a:r>
            <a:r>
              <a:rPr lang="zh-CN" altLang="en-US" dirty="0"/>
              <a:t>的最佳特性。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兼容 </a:t>
            </a:r>
            <a:r>
              <a:rPr lang="en-US" altLang="zh-CN" dirty="0"/>
              <a:t>MySQL</a:t>
            </a:r>
            <a:r>
              <a:rPr lang="zh-CN" altLang="en-US" dirty="0"/>
              <a:t>，支持无限的水平扩展，具备强一致性和高可用性。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的目标是为 </a:t>
            </a:r>
            <a:r>
              <a:rPr lang="en-US" altLang="zh-CN" dirty="0"/>
              <a:t>OLTP(Online Transactional Processing) </a:t>
            </a:r>
            <a:r>
              <a:rPr lang="zh-CN" altLang="en-US" dirty="0"/>
              <a:t>联机事务处理和 </a:t>
            </a:r>
            <a:r>
              <a:rPr lang="en-US" altLang="zh-CN" dirty="0"/>
              <a:t>OLAP (Online Analytical  Processing)</a:t>
            </a:r>
            <a:r>
              <a:rPr lang="zh-CN" altLang="en-US" dirty="0"/>
              <a:t>联机分析处理场景提供一站式的解决方案。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首先在讨论</a:t>
            </a:r>
            <a:r>
              <a:rPr lang="en-US" altLang="zh-CN" dirty="0" err="1"/>
              <a:t>TiDB</a:t>
            </a:r>
            <a:r>
              <a:rPr lang="zh-CN" altLang="en-US" dirty="0"/>
              <a:t>之前我们应该考虑</a:t>
            </a:r>
            <a:r>
              <a:rPr lang="en-US" altLang="zh-CN" dirty="0"/>
              <a:t>2</a:t>
            </a:r>
            <a:r>
              <a:rPr lang="zh-CN" altLang="en-US" dirty="0"/>
              <a:t>个问题：</a:t>
            </a:r>
            <a:endParaRPr lang="en-US" altLang="zh-CN" dirty="0"/>
          </a:p>
          <a:p>
            <a:r>
              <a:rPr lang="zh-CN" altLang="en-US" dirty="0"/>
              <a:t>数据安全性：淘宝购物车中商品丢失</a:t>
            </a:r>
            <a:endParaRPr lang="en-US" altLang="zh-CN" dirty="0"/>
          </a:p>
          <a:p>
            <a:r>
              <a:rPr lang="zh-CN" altLang="en-US" dirty="0"/>
              <a:t>数据一致性：淘宝购物车里东西异常</a:t>
            </a:r>
            <a:endParaRPr lang="en-US" altLang="zh-CN" dirty="0"/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ACID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，是指在可靠数据库管理系统（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DBMS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）中，事务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(transaction)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所应该具有的四个特性：原子性（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Atomicity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）、一致性（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Consistency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）、隔离性（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Isolation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）、持久性（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Durability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这是可靠数据库所应具备的几个特性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/>
              <a:t>https://www.cnblogs.com/CareySon/archive/2012/01/29/2331088.html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26999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29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489365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98048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630322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733394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35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758619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36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399774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11011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38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946270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39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283365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40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53851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910947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203574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这个代码比较长，只截取一部分，在改这部分代码，然而并没有改好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45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946284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通常，我们希望调度越来越快就好，但是实际情况，我们必须要保证调度不能影响现有的系统，不能造成现有系统出现太大的波动。</a:t>
            </a:r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譬如，在做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storage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的调度的时候，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PD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需要将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region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的某一个副本从一个 </a:t>
            </a: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TiKV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迁移到另一个 </a:t>
            </a: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TiKV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，该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region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leader peer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会首先在目标 </a:t>
            </a: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TiKV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上面添加一个新的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peer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，这时候的操作是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leader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会生成当前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region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snapshot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，然后发给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follower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收到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snapshot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之后，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apply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到自己的状态机里面。同时，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leader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会给原来要迁移的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发送删除命令，该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会在状态机里面清掉对应的数据。虽然一个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region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大概是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64MB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，但过于频繁的一下子删除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64MB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数据，或者新增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64MB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数据，对于整个系统都是一个不小的负担。所以我们一定要控制整个调度的速度。</a:t>
            </a:r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Controller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主要用来负责控制整个调度的速度，</a:t>
            </a:r>
            <a:r>
              <a:rPr lang="en-US" altLang="zh-CN" dirty="0" err="1"/>
              <a:t>GetInterval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返回调度的间隔时间，当上一次调度之后，需要等待多久开始下一次的调度。</a:t>
            </a:r>
            <a:r>
              <a:rPr lang="en-US" altLang="zh-CN" dirty="0" err="1"/>
              <a:t>AllowSchedule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则是表明是否允许调度。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11435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36579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LVS</a:t>
            </a:r>
            <a:r>
              <a:rPr lang="zh-CN" altLang="en-US" dirty="0"/>
              <a:t>等是负载均衡集群</a:t>
            </a:r>
            <a:endParaRPr lang="en-US" altLang="zh-CN" dirty="0"/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负载均衡（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Load Balance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，简称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LB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）是一种服务器或网络设备的集群技术。负载均衡将特定的业务（网络服务、网络流量等）分担给多个服务器或网络设备，从而提高了业务处理能力，保证了业务的高可用性。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dirty="0"/>
              <a:t>１</a:t>
            </a:r>
            <a:r>
              <a:rPr lang="en-US" altLang="zh-CN" dirty="0" err="1"/>
              <a:t>TiDB</a:t>
            </a:r>
            <a:r>
              <a:rPr lang="en-US" altLang="zh-CN" dirty="0"/>
              <a:t> Server</a:t>
            </a:r>
            <a:r>
              <a:rPr lang="zh-CN" altLang="en-US" dirty="0"/>
              <a:t>　</a:t>
            </a:r>
            <a:r>
              <a:rPr lang="en-US" altLang="zh-CN" dirty="0" err="1"/>
              <a:t>TiDB</a:t>
            </a:r>
            <a:r>
              <a:rPr lang="en-US" altLang="zh-CN" dirty="0"/>
              <a:t> Server </a:t>
            </a:r>
            <a:r>
              <a:rPr lang="zh-CN" altLang="en-US" dirty="0"/>
              <a:t>负责接收 </a:t>
            </a:r>
            <a:r>
              <a:rPr lang="en-US" altLang="zh-CN" dirty="0"/>
              <a:t>SQL </a:t>
            </a:r>
            <a:r>
              <a:rPr lang="zh-CN" altLang="en-US" dirty="0"/>
              <a:t>请求，处理 </a:t>
            </a:r>
            <a:r>
              <a:rPr lang="en-US" altLang="zh-CN" dirty="0"/>
              <a:t>SQL </a:t>
            </a:r>
            <a:r>
              <a:rPr lang="zh-CN" altLang="en-US" dirty="0"/>
              <a:t>相关的逻辑，并通过 </a:t>
            </a:r>
            <a:r>
              <a:rPr lang="en-US" altLang="zh-CN" dirty="0"/>
              <a:t>PD </a:t>
            </a:r>
            <a:r>
              <a:rPr lang="zh-CN" altLang="en-US" dirty="0"/>
              <a:t>找到存储计算所需数据的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地址，与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交互获取数据，最终返回结果。 </a:t>
            </a:r>
            <a:r>
              <a:rPr lang="en-US" altLang="zh-CN" dirty="0" err="1"/>
              <a:t>TiDB</a:t>
            </a:r>
            <a:r>
              <a:rPr lang="en-US" altLang="zh-CN" dirty="0"/>
              <a:t> Server</a:t>
            </a:r>
            <a:r>
              <a:rPr lang="zh-CN" altLang="en-US" dirty="0"/>
              <a:t>是无状态的，其本身并不存储数据，只负责计算，可以无限水平扩展，可以通过负载均衡组件（如</a:t>
            </a:r>
            <a:r>
              <a:rPr lang="en-US" altLang="zh-CN" dirty="0"/>
              <a:t>LVS</a:t>
            </a:r>
            <a:r>
              <a:rPr lang="zh-CN" altLang="en-US" dirty="0"/>
              <a:t>、</a:t>
            </a:r>
            <a:r>
              <a:rPr lang="en-US" altLang="zh-CN" dirty="0" err="1"/>
              <a:t>HAProxy</a:t>
            </a:r>
            <a:r>
              <a:rPr lang="en-US" altLang="zh-CN" dirty="0"/>
              <a:t> </a:t>
            </a:r>
            <a:r>
              <a:rPr lang="zh-CN" altLang="en-US" dirty="0"/>
              <a:t>或</a:t>
            </a:r>
            <a:r>
              <a:rPr lang="en-US" altLang="zh-CN" dirty="0"/>
              <a:t>F5</a:t>
            </a:r>
            <a:r>
              <a:rPr lang="zh-CN" altLang="en-US" dirty="0"/>
              <a:t>）对外提供统一的接入地址。２</a:t>
            </a:r>
            <a:r>
              <a:rPr lang="en-US" altLang="zh-CN" dirty="0"/>
              <a:t>PD Server</a:t>
            </a:r>
            <a:r>
              <a:rPr lang="zh-CN" altLang="en-US" dirty="0"/>
              <a:t>　</a:t>
            </a:r>
            <a:r>
              <a:rPr lang="en-US" altLang="zh-CN" dirty="0"/>
              <a:t>Placement Driver (</a:t>
            </a:r>
            <a:r>
              <a:rPr lang="zh-CN" altLang="en-US" dirty="0"/>
              <a:t>简称 </a:t>
            </a:r>
            <a:r>
              <a:rPr lang="en-US" altLang="zh-CN" dirty="0"/>
              <a:t>PD) </a:t>
            </a:r>
            <a:r>
              <a:rPr lang="zh-CN" altLang="en-US" dirty="0"/>
              <a:t>是整个集群的管理模块，其主要工作有三个： 一是存储集群的元信息（某个 </a:t>
            </a:r>
            <a:r>
              <a:rPr lang="en-US" altLang="zh-CN" dirty="0"/>
              <a:t>Key </a:t>
            </a:r>
            <a:r>
              <a:rPr lang="zh-CN" altLang="en-US" dirty="0"/>
              <a:t>存储在哪个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节点）；二是对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集群进行调度和负载均衡（如数据的迁移、</a:t>
            </a:r>
            <a:r>
              <a:rPr lang="en-US" altLang="zh-CN" dirty="0"/>
              <a:t>Raft group leader</a:t>
            </a:r>
            <a:r>
              <a:rPr lang="zh-CN" altLang="en-US" dirty="0"/>
              <a:t>的迁移等）；三是分配全局唯一且递增的事务 </a:t>
            </a:r>
            <a:r>
              <a:rPr lang="en-US" altLang="zh-CN" dirty="0"/>
              <a:t>ID</a:t>
            </a:r>
            <a:r>
              <a:rPr lang="zh-CN" altLang="en-US" dirty="0"/>
              <a:t>。 　　　</a:t>
            </a:r>
            <a:r>
              <a:rPr lang="en-US" altLang="zh-CN" dirty="0"/>
              <a:t>PD </a:t>
            </a:r>
            <a:r>
              <a:rPr lang="zh-CN" altLang="en-US" dirty="0"/>
              <a:t>是一个集群，需要部署奇数个节点，一般线上推荐至少部署 </a:t>
            </a:r>
            <a:r>
              <a:rPr lang="en-US" altLang="zh-CN" dirty="0"/>
              <a:t>3 </a:t>
            </a:r>
            <a:r>
              <a:rPr lang="zh-CN" altLang="en-US" dirty="0"/>
              <a:t>个节点。３</a:t>
            </a:r>
            <a:r>
              <a:rPr lang="en-US" altLang="zh-CN" dirty="0" err="1"/>
              <a:t>TiKV</a:t>
            </a:r>
            <a:r>
              <a:rPr lang="en-US" altLang="zh-CN" dirty="0"/>
              <a:t> Server</a:t>
            </a:r>
            <a:r>
              <a:rPr lang="zh-CN" altLang="en-US" dirty="0"/>
              <a:t>　</a:t>
            </a:r>
            <a:r>
              <a:rPr lang="en-US" altLang="zh-CN" dirty="0" err="1"/>
              <a:t>TiKV</a:t>
            </a:r>
            <a:r>
              <a:rPr lang="en-US" altLang="zh-CN" dirty="0"/>
              <a:t> Server </a:t>
            </a:r>
            <a:r>
              <a:rPr lang="zh-CN" altLang="en-US" dirty="0"/>
              <a:t>负责存储数据，从外部看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是一个分布式的提供事务的 </a:t>
            </a:r>
            <a:r>
              <a:rPr lang="en-US" altLang="zh-CN" dirty="0"/>
              <a:t>Key-Value </a:t>
            </a:r>
            <a:r>
              <a:rPr lang="zh-CN" altLang="en-US" dirty="0"/>
              <a:t>存储引擎。存储数据的基本单位是 </a:t>
            </a:r>
            <a:r>
              <a:rPr lang="en-US" altLang="zh-CN" dirty="0"/>
              <a:t>Region</a:t>
            </a:r>
            <a:r>
              <a:rPr lang="zh-CN" altLang="en-US" dirty="0"/>
              <a:t>，每个 </a:t>
            </a:r>
            <a:r>
              <a:rPr lang="en-US" altLang="zh-CN" dirty="0"/>
              <a:t>Region </a:t>
            </a:r>
            <a:r>
              <a:rPr lang="zh-CN" altLang="en-US" dirty="0"/>
              <a:t>负责存储一个 </a:t>
            </a:r>
            <a:r>
              <a:rPr lang="en-US" altLang="zh-CN" dirty="0"/>
              <a:t>Key Range </a:t>
            </a:r>
            <a:r>
              <a:rPr lang="zh-CN" altLang="en-US" dirty="0"/>
              <a:t>（从 </a:t>
            </a:r>
            <a:r>
              <a:rPr lang="en-US" altLang="zh-CN" dirty="0" err="1"/>
              <a:t>StartKey</a:t>
            </a:r>
            <a:r>
              <a:rPr lang="en-US" altLang="zh-CN" dirty="0"/>
              <a:t> </a:t>
            </a:r>
            <a:r>
              <a:rPr lang="zh-CN" altLang="en-US" dirty="0"/>
              <a:t>到</a:t>
            </a:r>
            <a:r>
              <a:rPr lang="en-US" altLang="zh-CN" dirty="0" err="1"/>
              <a:t>EndKey</a:t>
            </a:r>
            <a:r>
              <a:rPr lang="en-US" altLang="zh-CN" dirty="0"/>
              <a:t> </a:t>
            </a:r>
            <a:r>
              <a:rPr lang="zh-CN" altLang="en-US" dirty="0"/>
              <a:t>的左闭右开区间）的数据，每个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节点会负责多个 </a:t>
            </a:r>
            <a:r>
              <a:rPr lang="en-US" altLang="zh-CN" dirty="0"/>
              <a:t>Region </a:t>
            </a:r>
            <a:r>
              <a:rPr lang="zh-CN" altLang="en-US" dirty="0"/>
              <a:t>。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使用 </a:t>
            </a:r>
            <a:r>
              <a:rPr lang="en-US" altLang="zh-CN" dirty="0"/>
              <a:t>Raft</a:t>
            </a:r>
            <a:r>
              <a:rPr lang="zh-CN" altLang="en-US" dirty="0"/>
              <a:t>协议做复制，保持数据的一致性和容灾。副本以 </a:t>
            </a:r>
            <a:r>
              <a:rPr lang="en-US" altLang="zh-CN" dirty="0"/>
              <a:t>Region </a:t>
            </a:r>
            <a:r>
              <a:rPr lang="zh-CN" altLang="en-US" dirty="0"/>
              <a:t>为单位进行管理，不同节点上的多个 </a:t>
            </a:r>
            <a:r>
              <a:rPr lang="en-US" altLang="zh-CN" dirty="0"/>
              <a:t>Region </a:t>
            </a:r>
            <a:r>
              <a:rPr lang="zh-CN" altLang="en-US" dirty="0"/>
              <a:t>构成一个 </a:t>
            </a:r>
            <a:r>
              <a:rPr lang="en-US" altLang="zh-CN" dirty="0" err="1"/>
              <a:t>RaftGroup</a:t>
            </a:r>
            <a:r>
              <a:rPr lang="zh-CN" altLang="en-US" dirty="0"/>
              <a:t>，互为副本。数据在多个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之间的负载均衡由 </a:t>
            </a:r>
            <a:r>
              <a:rPr lang="en-US" altLang="zh-CN" dirty="0"/>
              <a:t>PD </a:t>
            </a:r>
            <a:r>
              <a:rPr lang="zh-CN" altLang="en-US" dirty="0"/>
              <a:t>调度，这里也是以 </a:t>
            </a:r>
            <a:r>
              <a:rPr lang="en-US" altLang="zh-CN" dirty="0"/>
              <a:t>Region </a:t>
            </a:r>
            <a:r>
              <a:rPr lang="zh-CN" altLang="en-US" dirty="0"/>
              <a:t>为单位进行调度。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5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0768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/>
              <a:t>PD </a:t>
            </a:r>
            <a:r>
              <a:rPr lang="zh-CN" altLang="en-US" sz="1200" dirty="0"/>
              <a:t>保存着整个集群 </a:t>
            </a:r>
            <a:r>
              <a:rPr lang="en-US" altLang="zh-CN" sz="1200" dirty="0" err="1"/>
              <a:t>TiKV</a:t>
            </a:r>
            <a:r>
              <a:rPr lang="en-US" altLang="zh-CN" sz="1200" dirty="0"/>
              <a:t> </a:t>
            </a:r>
            <a:r>
              <a:rPr lang="zh-CN" altLang="en-US" sz="1200" dirty="0"/>
              <a:t>的元信息，负责给 </a:t>
            </a:r>
            <a:r>
              <a:rPr lang="en-US" altLang="zh-CN" sz="1200" dirty="0"/>
              <a:t>client </a:t>
            </a:r>
            <a:r>
              <a:rPr lang="zh-CN" altLang="en-US" sz="1200" dirty="0"/>
              <a:t>提供</a:t>
            </a:r>
            <a:r>
              <a:rPr lang="zh-CN" altLang="en-US" sz="1200" b="1" dirty="0"/>
              <a:t>路由</a:t>
            </a:r>
            <a:r>
              <a:rPr lang="zh-CN" altLang="en-US" sz="1200" dirty="0"/>
              <a:t>功能。作为中心总控节点，</a:t>
            </a:r>
            <a:r>
              <a:rPr lang="en-US" altLang="zh-CN" sz="1200" dirty="0"/>
              <a:t>PD </a:t>
            </a:r>
            <a:r>
              <a:rPr lang="zh-CN" altLang="en-US" sz="1200" dirty="0"/>
              <a:t>通过集成 </a:t>
            </a:r>
            <a:r>
              <a:rPr lang="en-US" altLang="zh-CN" sz="1200" dirty="0" err="1"/>
              <a:t>etcd</a:t>
            </a:r>
            <a:r>
              <a:rPr lang="zh-CN" altLang="en-US" sz="1200" dirty="0"/>
              <a:t> ，自动的支持 </a:t>
            </a:r>
            <a:r>
              <a:rPr lang="en-US" altLang="zh-CN" sz="1200" dirty="0"/>
              <a:t>auto failover</a:t>
            </a:r>
            <a:r>
              <a:rPr lang="zh-CN" altLang="en-US" sz="1200" dirty="0"/>
              <a:t>，无需担心单点故障问题。同时，</a:t>
            </a:r>
            <a:r>
              <a:rPr lang="en-US" altLang="zh-CN" sz="1200" dirty="0"/>
              <a:t>PD </a:t>
            </a:r>
            <a:r>
              <a:rPr lang="zh-CN" altLang="en-US" sz="1200" dirty="0"/>
              <a:t>也通过 </a:t>
            </a:r>
            <a:r>
              <a:rPr lang="en-US" altLang="zh-CN" sz="1200" dirty="0" err="1"/>
              <a:t>etcd</a:t>
            </a:r>
            <a:r>
              <a:rPr lang="en-US" altLang="zh-CN" sz="1200" dirty="0"/>
              <a:t> </a:t>
            </a:r>
            <a:r>
              <a:rPr lang="zh-CN" altLang="en-US" sz="1200" dirty="0"/>
              <a:t>的 </a:t>
            </a:r>
            <a:r>
              <a:rPr lang="en-US" altLang="zh-CN" sz="1200" dirty="0"/>
              <a:t>raft</a:t>
            </a:r>
            <a:r>
              <a:rPr lang="zh-CN" altLang="en-US" sz="1200" dirty="0"/>
              <a:t>，保证了数据的强一致性，不用担心数据丢失的问题。</a:t>
            </a:r>
            <a:endParaRPr lang="en-US" altLang="zh-CN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err="1"/>
              <a:t>Etcd</a:t>
            </a:r>
            <a:r>
              <a:rPr lang="zh-CN" altLang="en-US" sz="1200" dirty="0"/>
              <a:t>也是一种分布式</a:t>
            </a:r>
            <a:r>
              <a:rPr lang="en-US" altLang="zh-CN" sz="1200" dirty="0"/>
              <a:t>k-v</a:t>
            </a:r>
            <a:r>
              <a:rPr lang="zh-CN" altLang="en-US" sz="1200" dirty="0"/>
              <a:t>数据库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99854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8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438402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216000" indent="-216000">
              <a:lnSpc>
                <a:spcPct val="100000"/>
              </a:lnSpc>
            </a:pPr>
            <a:r>
              <a:rPr lang="en-US" sz="2000" b="0" strike="noStrike" spc="-1">
                <a:latin typeface="Arial"/>
              </a:rPr>
              <a:t>一个服务器（物理机）中储存多个TiKV节点，一个TiKV节点储存多个region,每个region都是一个key-value pair 组成的大表</a:t>
            </a:r>
          </a:p>
        </p:txBody>
      </p:sp>
      <p:sp>
        <p:nvSpPr>
          <p:cNvPr id="45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0E9F223-1278-4213-BF1B-8251B950259B}" type="slidenum">
              <a:rPr lang="en-US" sz="1200" b="0" strike="noStrike" spc="-1">
                <a:latin typeface="Times New Roman"/>
              </a:rPr>
              <a:t>9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423338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216000" indent="-216000">
              <a:lnSpc>
                <a:spcPct val="100000"/>
              </a:lnSpc>
            </a:pPr>
            <a:r>
              <a:rPr lang="en-US" sz="2000" b="0" strike="noStrike" spc="-1">
                <a:latin typeface="Arial"/>
              </a:rPr>
              <a:t>一个服务器（物理机）中储存多个TiKV节点，一个TiKV节点储存多个region,每个region都是一个key-value pair 组成的大表</a:t>
            </a:r>
          </a:p>
        </p:txBody>
      </p:sp>
      <p:sp>
        <p:nvSpPr>
          <p:cNvPr id="45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0E9F223-1278-4213-BF1B-8251B950259B}" type="slidenum">
              <a:rPr lang="en-US" sz="1200" b="0" strike="noStrike" spc="-1">
                <a:latin typeface="Times New Roman"/>
              </a:rPr>
              <a:t>10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zh-CN" sz="6000" b="0" strike="noStrike" spc="-1">
                <a:solidFill>
                  <a:srgbClr val="000000"/>
                </a:solidFill>
                <a:latin typeface="等线 Light"/>
              </a:rPr>
              <a:t>单击此处编辑母版标题样式</a:t>
            </a:r>
            <a:endParaRPr lang="zh-CN" sz="60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55EF039F-E8A5-416A-8CEA-913CDF0D6430}" type="datetime">
              <a:rPr lang="en-US" sz="1200" b="0" strike="noStrike" spc="-1">
                <a:solidFill>
                  <a:srgbClr val="8B8B8B"/>
                </a:solidFill>
                <a:latin typeface="等线"/>
              </a:rPr>
              <a:t>10/8/2019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4C55BA5F-2286-4419-AD23-0FD39E64CAE3}" type="slidenum">
              <a:rPr lang="en-US" sz="1200" b="0" strike="noStrike" spc="-1">
                <a:solidFill>
                  <a:srgbClr val="8B8B8B"/>
                </a:solidFill>
                <a:latin typeface="等线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800" b="0" strike="noStrike" spc="-1">
                <a:solidFill>
                  <a:srgbClr val="000000"/>
                </a:solidFill>
                <a:latin typeface="等线"/>
              </a:rPr>
              <a:t>单击鼠标编辑大纲文字格式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2000" b="0" strike="noStrike" spc="-1">
                <a:solidFill>
                  <a:srgbClr val="000000"/>
                </a:solidFill>
                <a:latin typeface="等线"/>
              </a:rPr>
              <a:t>第二个大纲级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等线"/>
              </a:rPr>
              <a:t>第三大纲级别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等线"/>
              </a:rPr>
              <a:t>第四大纲级别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等线"/>
              </a:rPr>
              <a:t>第五大纲级别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等线"/>
              </a:rPr>
              <a:t>第六大纲级别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等线"/>
              </a:rPr>
              <a:t>第七大纲级别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单击此处编辑母版标题样式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sz="2800" b="0" strike="noStrike" spc="-1">
                <a:solidFill>
                  <a:srgbClr val="000000"/>
                </a:solidFill>
                <a:latin typeface="等线"/>
              </a:rPr>
              <a:t>单击此处编辑母版文本样式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zh-CN" sz="2400" b="0" strike="noStrike" spc="-1">
                <a:solidFill>
                  <a:srgbClr val="000000"/>
                </a:solidFill>
                <a:latin typeface="等线"/>
              </a:rPr>
              <a:t>二级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zh-CN" sz="2000" b="0" strike="noStrike" spc="-1">
                <a:solidFill>
                  <a:srgbClr val="000000"/>
                </a:solidFill>
                <a:latin typeface="等线"/>
              </a:rPr>
              <a:t>三级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zh-CN" sz="1800" b="0" strike="noStrike" spc="-1">
                <a:solidFill>
                  <a:srgbClr val="000000"/>
                </a:solidFill>
                <a:latin typeface="等线"/>
              </a:rPr>
              <a:t>四级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zh-CN" sz="1800" b="0" strike="noStrike" spc="-1">
                <a:solidFill>
                  <a:srgbClr val="000000"/>
                </a:solidFill>
                <a:latin typeface="等线"/>
              </a:rPr>
              <a:t>五级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4693AED6-B405-47D2-8620-149828BC278A}" type="datetime">
              <a:rPr lang="en-US" sz="1200" b="0" strike="noStrike" spc="-1">
                <a:solidFill>
                  <a:srgbClr val="8B8B8B"/>
                </a:solidFill>
                <a:latin typeface="等线"/>
              </a:rPr>
              <a:t>10/8/2019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26B4C0EA-C77F-403D-BF43-B746321E24E2}" type="slidenum">
              <a:rPr lang="en-US" sz="1200" b="0" strike="noStrike" spc="-1">
                <a:solidFill>
                  <a:srgbClr val="8B8B8B"/>
                </a:solidFill>
                <a:latin typeface="等线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6.xml"/><Relationship Id="rId5" Type="http://schemas.openxmlformats.org/officeDocument/2006/relationships/slide" Target="slide10.xml"/><Relationship Id="rId4" Type="http://schemas.openxmlformats.org/officeDocument/2006/relationships/slide" Target="slide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6.xml"/><Relationship Id="rId5" Type="http://schemas.openxmlformats.org/officeDocument/2006/relationships/slide" Target="slide10.xml"/><Relationship Id="rId4" Type="http://schemas.openxmlformats.org/officeDocument/2006/relationships/slide" Target="slide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thesecretlivesofdata.com/raft/#overview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6.xml"/><Relationship Id="rId5" Type="http://schemas.openxmlformats.org/officeDocument/2006/relationships/slide" Target="slide10.xml"/><Relationship Id="rId4" Type="http://schemas.openxmlformats.org/officeDocument/2006/relationships/slide" Target="slide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6.xml"/><Relationship Id="rId5" Type="http://schemas.openxmlformats.org/officeDocument/2006/relationships/slide" Target="slide10.xml"/><Relationship Id="rId4" Type="http://schemas.openxmlformats.org/officeDocument/2006/relationships/slide" Target="slide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zh-CN" sz="6000" b="0" strike="noStrike" spc="-1" dirty="0">
                <a:solidFill>
                  <a:srgbClr val="000000"/>
                </a:solidFill>
                <a:latin typeface="等线 Light"/>
              </a:rPr>
              <a:t>TiDB项目</a:t>
            </a:r>
            <a:r>
              <a:rPr lang="zh-CN" altLang="en-US" sz="6000" spc="-1" dirty="0">
                <a:solidFill>
                  <a:srgbClr val="000000"/>
                </a:solidFill>
                <a:latin typeface="等线 Light"/>
              </a:rPr>
              <a:t>设计思想与</a:t>
            </a:r>
            <a:endParaRPr lang="en-US" altLang="zh-CN" sz="6000" spc="-1" dirty="0">
              <a:solidFill>
                <a:srgbClr val="000000"/>
              </a:solidFill>
              <a:latin typeface="等线 Light"/>
            </a:endParaRPr>
          </a:p>
          <a:p>
            <a:pPr algn="ctr">
              <a:lnSpc>
                <a:spcPct val="90000"/>
              </a:lnSpc>
            </a:pPr>
            <a:r>
              <a:rPr lang="en-US" altLang="zh-CN" sz="6000" b="0" strike="noStrike" spc="-1" dirty="0">
                <a:solidFill>
                  <a:srgbClr val="000000"/>
                </a:solidFill>
                <a:latin typeface="等线 Light"/>
              </a:rPr>
              <a:t>PD</a:t>
            </a:r>
            <a:r>
              <a:rPr lang="zh-CN" altLang="en-US" sz="6000" b="0" strike="noStrike" spc="-1" dirty="0">
                <a:solidFill>
                  <a:srgbClr val="000000"/>
                </a:solidFill>
                <a:latin typeface="等线 Light"/>
              </a:rPr>
              <a:t>功能实现</a:t>
            </a:r>
            <a:endParaRPr lang="zh-CN" sz="60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523880" y="362952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等线"/>
              </a:rPr>
              <a:t>李晓桐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2"/>
          <p:cNvSpPr/>
          <p:nvPr/>
        </p:nvSpPr>
        <p:spPr>
          <a:xfrm>
            <a:off x="3309538" y="2490960"/>
            <a:ext cx="1306080" cy="25704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CustomShape 3"/>
          <p:cNvSpPr/>
          <p:nvPr/>
        </p:nvSpPr>
        <p:spPr>
          <a:xfrm>
            <a:off x="3356698" y="1908480"/>
            <a:ext cx="12693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等线"/>
              </a:rPr>
              <a:t>服务器</a:t>
            </a:r>
            <a:r>
              <a:rPr lang="en-US" sz="1800" b="0" strike="noStrike" spc="-1" dirty="0">
                <a:solidFill>
                  <a:srgbClr val="000000"/>
                </a:solidFill>
                <a:latin typeface="等线"/>
              </a:rPr>
              <a:t>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90" name="Line 4"/>
          <p:cNvSpPr/>
          <p:nvPr/>
        </p:nvSpPr>
        <p:spPr>
          <a:xfrm>
            <a:off x="3309538" y="3065520"/>
            <a:ext cx="131652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1" name="Line 5"/>
          <p:cNvSpPr/>
          <p:nvPr/>
        </p:nvSpPr>
        <p:spPr>
          <a:xfrm>
            <a:off x="3309538" y="3608760"/>
            <a:ext cx="130608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Line 6"/>
          <p:cNvSpPr/>
          <p:nvPr/>
        </p:nvSpPr>
        <p:spPr>
          <a:xfrm>
            <a:off x="3299818" y="4158120"/>
            <a:ext cx="130644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CustomShape 7"/>
          <p:cNvSpPr/>
          <p:nvPr/>
        </p:nvSpPr>
        <p:spPr>
          <a:xfrm>
            <a:off x="3704818" y="4356120"/>
            <a:ext cx="461160" cy="60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rot="5400000" vert="vert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……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4" name="CustomShape 8"/>
          <p:cNvSpPr/>
          <p:nvPr/>
        </p:nvSpPr>
        <p:spPr>
          <a:xfrm>
            <a:off x="3419338" y="2609400"/>
            <a:ext cx="1091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TiKV 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5" name="CustomShape 9"/>
          <p:cNvSpPr/>
          <p:nvPr/>
        </p:nvSpPr>
        <p:spPr>
          <a:xfrm>
            <a:off x="3420058" y="3143280"/>
            <a:ext cx="1091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TiKV 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6" name="CustomShape 10"/>
          <p:cNvSpPr/>
          <p:nvPr/>
        </p:nvSpPr>
        <p:spPr>
          <a:xfrm>
            <a:off x="3431578" y="3671760"/>
            <a:ext cx="1091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TiKV 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7" name="CustomShape 11"/>
          <p:cNvSpPr/>
          <p:nvPr/>
        </p:nvSpPr>
        <p:spPr>
          <a:xfrm>
            <a:off x="5143738" y="2564040"/>
            <a:ext cx="1901520" cy="147672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CustomShape 12"/>
          <p:cNvSpPr/>
          <p:nvPr/>
        </p:nvSpPr>
        <p:spPr>
          <a:xfrm>
            <a:off x="4622818" y="2838000"/>
            <a:ext cx="520560" cy="304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13"/>
          <p:cNvSpPr/>
          <p:nvPr/>
        </p:nvSpPr>
        <p:spPr>
          <a:xfrm>
            <a:off x="5488618" y="4455480"/>
            <a:ext cx="1457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TiKV 1放大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0" name="Line 14"/>
          <p:cNvSpPr/>
          <p:nvPr/>
        </p:nvSpPr>
        <p:spPr>
          <a:xfrm>
            <a:off x="5143378" y="2990280"/>
            <a:ext cx="190188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Line 15"/>
          <p:cNvSpPr/>
          <p:nvPr/>
        </p:nvSpPr>
        <p:spPr>
          <a:xfrm>
            <a:off x="5144458" y="3471960"/>
            <a:ext cx="190080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CustomShape 16"/>
          <p:cNvSpPr/>
          <p:nvPr/>
        </p:nvSpPr>
        <p:spPr>
          <a:xfrm>
            <a:off x="5337058" y="2600400"/>
            <a:ext cx="1608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Region 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3" name="CustomShape 17"/>
          <p:cNvSpPr/>
          <p:nvPr/>
        </p:nvSpPr>
        <p:spPr>
          <a:xfrm>
            <a:off x="5343178" y="3066600"/>
            <a:ext cx="1608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Region 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4" name="CustomShape 18"/>
          <p:cNvSpPr/>
          <p:nvPr/>
        </p:nvSpPr>
        <p:spPr>
          <a:xfrm>
            <a:off x="5596258" y="3572040"/>
            <a:ext cx="461160" cy="54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rot="5400000" vert="vert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5" name="CustomShape 19"/>
          <p:cNvSpPr/>
          <p:nvPr/>
        </p:nvSpPr>
        <p:spPr>
          <a:xfrm>
            <a:off x="7651498" y="2391600"/>
            <a:ext cx="1786680" cy="196416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CustomShape 20"/>
          <p:cNvSpPr/>
          <p:nvPr/>
        </p:nvSpPr>
        <p:spPr>
          <a:xfrm>
            <a:off x="7045618" y="2767800"/>
            <a:ext cx="605880" cy="1857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CustomShape 21"/>
          <p:cNvSpPr/>
          <p:nvPr/>
        </p:nvSpPr>
        <p:spPr>
          <a:xfrm>
            <a:off x="7855618" y="4640160"/>
            <a:ext cx="15148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Region 放大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8" name="Line 22"/>
          <p:cNvSpPr/>
          <p:nvPr/>
        </p:nvSpPr>
        <p:spPr>
          <a:xfrm>
            <a:off x="8545018" y="2391240"/>
            <a:ext cx="360" cy="196488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Line 23"/>
          <p:cNvSpPr/>
          <p:nvPr/>
        </p:nvSpPr>
        <p:spPr>
          <a:xfrm>
            <a:off x="7651498" y="2767800"/>
            <a:ext cx="178704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0" name="Line 24"/>
          <p:cNvSpPr/>
          <p:nvPr/>
        </p:nvSpPr>
        <p:spPr>
          <a:xfrm>
            <a:off x="7636738" y="3144720"/>
            <a:ext cx="178704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1" name="Line 25"/>
          <p:cNvSpPr/>
          <p:nvPr/>
        </p:nvSpPr>
        <p:spPr>
          <a:xfrm>
            <a:off x="7668778" y="3527040"/>
            <a:ext cx="178704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" name="CustomShape 26"/>
          <p:cNvSpPr/>
          <p:nvPr/>
        </p:nvSpPr>
        <p:spPr>
          <a:xfrm>
            <a:off x="7656178" y="2405640"/>
            <a:ext cx="878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Key 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3" name="CustomShape 27"/>
          <p:cNvSpPr/>
          <p:nvPr/>
        </p:nvSpPr>
        <p:spPr>
          <a:xfrm>
            <a:off x="7677778" y="2772120"/>
            <a:ext cx="878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Key 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4" name="CustomShape 28"/>
          <p:cNvSpPr/>
          <p:nvPr/>
        </p:nvSpPr>
        <p:spPr>
          <a:xfrm>
            <a:off x="7689298" y="3144000"/>
            <a:ext cx="878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Key 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5" name="CustomShape 29"/>
          <p:cNvSpPr/>
          <p:nvPr/>
        </p:nvSpPr>
        <p:spPr>
          <a:xfrm>
            <a:off x="8561578" y="2391600"/>
            <a:ext cx="996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Value 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6" name="CustomShape 30"/>
          <p:cNvSpPr/>
          <p:nvPr/>
        </p:nvSpPr>
        <p:spPr>
          <a:xfrm>
            <a:off x="8562658" y="2794800"/>
            <a:ext cx="996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Value 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7" name="CustomShape 31"/>
          <p:cNvSpPr/>
          <p:nvPr/>
        </p:nvSpPr>
        <p:spPr>
          <a:xfrm>
            <a:off x="8558338" y="3150840"/>
            <a:ext cx="996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Value 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8" name="CustomShape 32"/>
          <p:cNvSpPr/>
          <p:nvPr/>
        </p:nvSpPr>
        <p:spPr>
          <a:xfrm>
            <a:off x="7805218" y="3645120"/>
            <a:ext cx="461160" cy="54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rot="5400000" vert="vert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9" name="CustomShape 33"/>
          <p:cNvSpPr/>
          <p:nvPr/>
        </p:nvSpPr>
        <p:spPr>
          <a:xfrm>
            <a:off x="8720698" y="3630360"/>
            <a:ext cx="461160" cy="54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rot="5400000" vert="vert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0" name="TextShape 34"/>
          <p:cNvSpPr txBox="1"/>
          <p:nvPr/>
        </p:nvSpPr>
        <p:spPr>
          <a:xfrm>
            <a:off x="838080" y="3182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TiDB数据库——如何存储数据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目录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整体构架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b="0" strike="noStrike" spc="-1" dirty="0"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如何存储数据</a:t>
            </a:r>
            <a:endParaRPr lang="en-US" altLang="zh-CN" sz="2800" b="0" strike="noStrike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solidFill>
                  <a:srgbClr val="C00000"/>
                </a:solidFill>
                <a:latin typeface="等线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映射关系</a:t>
            </a:r>
            <a:endParaRPr lang="en-US" altLang="zh-CN" sz="2800" spc="-1" dirty="0">
              <a:solidFill>
                <a:srgbClr val="C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>
                <a:latin typeface="等线"/>
              </a:rPr>
              <a:t>PD</a:t>
            </a:r>
            <a:r>
              <a:rPr lang="zh-CN" altLang="en-US" sz="2800" spc="-1" dirty="0">
                <a:latin typeface="等线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调度</a:t>
            </a: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141589516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838440" y="31860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TiDB数据库——映射关系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graphicFrame>
        <p:nvGraphicFramePr>
          <p:cNvPr id="222" name="Table 2"/>
          <p:cNvGraphicFramePr/>
          <p:nvPr/>
        </p:nvGraphicFramePr>
        <p:xfrm>
          <a:off x="558360" y="2696400"/>
          <a:ext cx="4511160" cy="3409200"/>
        </p:xfrm>
        <a:graphic>
          <a:graphicData uri="http://schemas.openxmlformats.org/drawingml/2006/table">
            <a:tbl>
              <a:tblPr/>
              <a:tblGrid>
                <a:gridCol w="1503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王二</a:t>
                      </a:r>
                    </a:p>
                  </a:txBody>
                  <a:tcPr marL="90000" marR="90000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200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67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张三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300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李四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400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500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小红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600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700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韩梅梅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800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3" name="TextShape 3"/>
          <p:cNvSpPr txBox="1"/>
          <p:nvPr/>
        </p:nvSpPr>
        <p:spPr>
          <a:xfrm>
            <a:off x="576000" y="2268000"/>
            <a:ext cx="14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ID</a:t>
            </a:r>
          </a:p>
        </p:txBody>
      </p:sp>
      <p:sp>
        <p:nvSpPr>
          <p:cNvPr id="224" name="TextShape 4"/>
          <p:cNvSpPr txBox="1"/>
          <p:nvPr/>
        </p:nvSpPr>
        <p:spPr>
          <a:xfrm>
            <a:off x="2052000" y="2196000"/>
            <a:ext cx="1656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姓名</a:t>
            </a:r>
          </a:p>
        </p:txBody>
      </p:sp>
      <p:sp>
        <p:nvSpPr>
          <p:cNvPr id="225" name="TextShape 5"/>
          <p:cNvSpPr txBox="1"/>
          <p:nvPr/>
        </p:nvSpPr>
        <p:spPr>
          <a:xfrm>
            <a:off x="3600000" y="2196000"/>
            <a:ext cx="1440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购物金额</a:t>
            </a:r>
          </a:p>
        </p:txBody>
      </p:sp>
      <p:sp>
        <p:nvSpPr>
          <p:cNvPr id="226" name="Line 6"/>
          <p:cNvSpPr/>
          <p:nvPr/>
        </p:nvSpPr>
        <p:spPr>
          <a:xfrm>
            <a:off x="5472000" y="4392000"/>
            <a:ext cx="1368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227" name="Table 7"/>
          <p:cNvGraphicFramePr/>
          <p:nvPr/>
        </p:nvGraphicFramePr>
        <p:xfrm>
          <a:off x="7242840" y="2595240"/>
          <a:ext cx="4440240" cy="3521520"/>
        </p:xfrm>
        <a:graphic>
          <a:graphicData uri="http://schemas.openxmlformats.org/drawingml/2006/table">
            <a:tbl>
              <a:tblPr/>
              <a:tblGrid>
                <a:gridCol w="773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32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[王二，200]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2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[张三，300]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2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[李四，400]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[小明，500]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[小红，600]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[李华，700]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[韩梅梅，800]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8" name="TextShape 8"/>
          <p:cNvSpPr txBox="1"/>
          <p:nvPr/>
        </p:nvSpPr>
        <p:spPr>
          <a:xfrm>
            <a:off x="7308000" y="2232000"/>
            <a:ext cx="648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Key</a:t>
            </a:r>
          </a:p>
        </p:txBody>
      </p:sp>
      <p:sp>
        <p:nvSpPr>
          <p:cNvPr id="229" name="TextShape 9"/>
          <p:cNvSpPr txBox="1"/>
          <p:nvPr/>
        </p:nvSpPr>
        <p:spPr>
          <a:xfrm>
            <a:off x="9180000" y="2232000"/>
            <a:ext cx="180720" cy="42876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TextShape 10"/>
          <p:cNvSpPr txBox="1"/>
          <p:nvPr/>
        </p:nvSpPr>
        <p:spPr>
          <a:xfrm>
            <a:off x="8136000" y="2241720"/>
            <a:ext cx="864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Value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D8D0A00-7B55-47E8-85D4-6952F0F20260}"/>
              </a:ext>
            </a:extLst>
          </p:cNvPr>
          <p:cNvSpPr txBox="1"/>
          <p:nvPr/>
        </p:nvSpPr>
        <p:spPr>
          <a:xfrm>
            <a:off x="5344416" y="1578886"/>
            <a:ext cx="2051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行数据的映射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838440" y="31860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TiDB数据库——映射关系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graphicFrame>
        <p:nvGraphicFramePr>
          <p:cNvPr id="222" name="Table 2"/>
          <p:cNvGraphicFramePr/>
          <p:nvPr/>
        </p:nvGraphicFramePr>
        <p:xfrm>
          <a:off x="558360" y="2696400"/>
          <a:ext cx="4511160" cy="3409200"/>
        </p:xfrm>
        <a:graphic>
          <a:graphicData uri="http://schemas.openxmlformats.org/drawingml/2006/table">
            <a:tbl>
              <a:tblPr/>
              <a:tblGrid>
                <a:gridCol w="1503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001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 err="1">
                          <a:latin typeface="Arial"/>
                        </a:rPr>
                        <a:t>王二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200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67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张三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300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李四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400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500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小红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600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700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韩梅梅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800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3" name="TextShape 3"/>
          <p:cNvSpPr txBox="1"/>
          <p:nvPr/>
        </p:nvSpPr>
        <p:spPr>
          <a:xfrm>
            <a:off x="576000" y="2268000"/>
            <a:ext cx="14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ID</a:t>
            </a:r>
          </a:p>
        </p:txBody>
      </p:sp>
      <p:sp>
        <p:nvSpPr>
          <p:cNvPr id="224" name="TextShape 4"/>
          <p:cNvSpPr txBox="1"/>
          <p:nvPr/>
        </p:nvSpPr>
        <p:spPr>
          <a:xfrm>
            <a:off x="2052000" y="2196000"/>
            <a:ext cx="1656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姓名</a:t>
            </a:r>
          </a:p>
        </p:txBody>
      </p:sp>
      <p:sp>
        <p:nvSpPr>
          <p:cNvPr id="225" name="TextShape 5"/>
          <p:cNvSpPr txBox="1"/>
          <p:nvPr/>
        </p:nvSpPr>
        <p:spPr>
          <a:xfrm>
            <a:off x="3600000" y="2196000"/>
            <a:ext cx="1440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购物金额</a:t>
            </a:r>
          </a:p>
        </p:txBody>
      </p:sp>
      <p:sp>
        <p:nvSpPr>
          <p:cNvPr id="226" name="Line 6"/>
          <p:cNvSpPr/>
          <p:nvPr/>
        </p:nvSpPr>
        <p:spPr>
          <a:xfrm>
            <a:off x="5472000" y="4392000"/>
            <a:ext cx="1368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227" name="Table 7"/>
          <p:cNvGraphicFramePr/>
          <p:nvPr>
            <p:extLst>
              <p:ext uri="{D42A27DB-BD31-4B8C-83A1-F6EECF244321}">
                <p14:modId xmlns:p14="http://schemas.microsoft.com/office/powerpoint/2010/main" val="2294929227"/>
              </p:ext>
            </p:extLst>
          </p:nvPr>
        </p:nvGraphicFramePr>
        <p:xfrm>
          <a:off x="7242840" y="2595240"/>
          <a:ext cx="4440240" cy="3521520"/>
        </p:xfrm>
        <a:graphic>
          <a:graphicData uri="http://schemas.openxmlformats.org/drawingml/2006/table">
            <a:tbl>
              <a:tblPr/>
              <a:tblGrid>
                <a:gridCol w="773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328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200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001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28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300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002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28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400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003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500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004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600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005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700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006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800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007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8" name="TextShape 8"/>
          <p:cNvSpPr txBox="1"/>
          <p:nvPr/>
        </p:nvSpPr>
        <p:spPr>
          <a:xfrm>
            <a:off x="7308000" y="2232000"/>
            <a:ext cx="648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Key</a:t>
            </a:r>
          </a:p>
        </p:txBody>
      </p:sp>
      <p:sp>
        <p:nvSpPr>
          <p:cNvPr id="229" name="TextShape 9"/>
          <p:cNvSpPr txBox="1"/>
          <p:nvPr/>
        </p:nvSpPr>
        <p:spPr>
          <a:xfrm>
            <a:off x="9180000" y="2232000"/>
            <a:ext cx="180720" cy="42876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TextShape 10"/>
          <p:cNvSpPr txBox="1"/>
          <p:nvPr/>
        </p:nvSpPr>
        <p:spPr>
          <a:xfrm>
            <a:off x="8136000" y="2241720"/>
            <a:ext cx="864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Value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8368EC1-4631-43CB-BE16-FAC91DF0241F}"/>
              </a:ext>
            </a:extLst>
          </p:cNvPr>
          <p:cNvSpPr txBox="1"/>
          <p:nvPr/>
        </p:nvSpPr>
        <p:spPr>
          <a:xfrm>
            <a:off x="4384571" y="1578886"/>
            <a:ext cx="3835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Unique</a:t>
            </a:r>
            <a:r>
              <a:rPr lang="zh-CN" altLang="en-US" sz="2400" dirty="0"/>
              <a:t> </a:t>
            </a:r>
            <a:r>
              <a:rPr lang="en-US" altLang="zh-CN" sz="2400" dirty="0"/>
              <a:t>index</a:t>
            </a:r>
            <a:r>
              <a:rPr lang="zh-CN" altLang="en-US" sz="2400" dirty="0"/>
              <a:t>数据的映射</a:t>
            </a:r>
          </a:p>
        </p:txBody>
      </p:sp>
    </p:spTree>
    <p:extLst>
      <p:ext uri="{BB962C8B-B14F-4D97-AF65-F5344CB8AC3E}">
        <p14:creationId xmlns:p14="http://schemas.microsoft.com/office/powerpoint/2010/main" val="26442745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838440" y="31860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TiDB数据库——映射关系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graphicFrame>
        <p:nvGraphicFramePr>
          <p:cNvPr id="222" name="Table 2"/>
          <p:cNvGraphicFramePr/>
          <p:nvPr>
            <p:extLst>
              <p:ext uri="{D42A27DB-BD31-4B8C-83A1-F6EECF244321}">
                <p14:modId xmlns:p14="http://schemas.microsoft.com/office/powerpoint/2010/main" val="2800717448"/>
              </p:ext>
            </p:extLst>
          </p:nvPr>
        </p:nvGraphicFramePr>
        <p:xfrm>
          <a:off x="558360" y="2696400"/>
          <a:ext cx="4511160" cy="3409200"/>
        </p:xfrm>
        <a:graphic>
          <a:graphicData uri="http://schemas.openxmlformats.org/drawingml/2006/table">
            <a:tbl>
              <a:tblPr/>
              <a:tblGrid>
                <a:gridCol w="1503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001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 err="1">
                          <a:latin typeface="Arial"/>
                        </a:rPr>
                        <a:t>王二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200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67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张三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solidFill>
                            <a:srgbClr val="C00000"/>
                          </a:solidFill>
                          <a:latin typeface="Arial"/>
                        </a:rPr>
                        <a:t>200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李四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400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solidFill>
                            <a:srgbClr val="C00000"/>
                          </a:solidFill>
                          <a:latin typeface="Arial"/>
                        </a:rPr>
                        <a:t>400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小红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600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700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韩梅梅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800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3" name="TextShape 3"/>
          <p:cNvSpPr txBox="1"/>
          <p:nvPr/>
        </p:nvSpPr>
        <p:spPr>
          <a:xfrm>
            <a:off x="576000" y="2268000"/>
            <a:ext cx="14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ID</a:t>
            </a:r>
          </a:p>
        </p:txBody>
      </p:sp>
      <p:sp>
        <p:nvSpPr>
          <p:cNvPr id="224" name="TextShape 4"/>
          <p:cNvSpPr txBox="1"/>
          <p:nvPr/>
        </p:nvSpPr>
        <p:spPr>
          <a:xfrm>
            <a:off x="2052000" y="2196000"/>
            <a:ext cx="1656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姓名</a:t>
            </a:r>
          </a:p>
        </p:txBody>
      </p:sp>
      <p:sp>
        <p:nvSpPr>
          <p:cNvPr id="225" name="TextShape 5"/>
          <p:cNvSpPr txBox="1"/>
          <p:nvPr/>
        </p:nvSpPr>
        <p:spPr>
          <a:xfrm>
            <a:off x="3600000" y="2196000"/>
            <a:ext cx="1440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购物金额</a:t>
            </a:r>
          </a:p>
        </p:txBody>
      </p:sp>
      <p:sp>
        <p:nvSpPr>
          <p:cNvPr id="226" name="Line 6"/>
          <p:cNvSpPr/>
          <p:nvPr/>
        </p:nvSpPr>
        <p:spPr>
          <a:xfrm>
            <a:off x="5472000" y="4392000"/>
            <a:ext cx="1368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227" name="Table 7"/>
          <p:cNvGraphicFramePr/>
          <p:nvPr>
            <p:extLst>
              <p:ext uri="{D42A27DB-BD31-4B8C-83A1-F6EECF244321}">
                <p14:modId xmlns:p14="http://schemas.microsoft.com/office/powerpoint/2010/main" val="1456747204"/>
              </p:ext>
            </p:extLst>
          </p:nvPr>
        </p:nvGraphicFramePr>
        <p:xfrm>
          <a:off x="7242840" y="2595240"/>
          <a:ext cx="4440240" cy="3018240"/>
        </p:xfrm>
        <a:graphic>
          <a:graphicData uri="http://schemas.openxmlformats.org/drawingml/2006/table">
            <a:tbl>
              <a:tblPr/>
              <a:tblGrid>
                <a:gridCol w="773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328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200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null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280"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400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null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500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004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600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005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700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006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800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007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8" name="TextShape 8"/>
          <p:cNvSpPr txBox="1"/>
          <p:nvPr/>
        </p:nvSpPr>
        <p:spPr>
          <a:xfrm>
            <a:off x="7308000" y="2232000"/>
            <a:ext cx="648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Key</a:t>
            </a:r>
          </a:p>
        </p:txBody>
      </p:sp>
      <p:sp>
        <p:nvSpPr>
          <p:cNvPr id="229" name="TextShape 9"/>
          <p:cNvSpPr txBox="1"/>
          <p:nvPr/>
        </p:nvSpPr>
        <p:spPr>
          <a:xfrm>
            <a:off x="9180000" y="2232000"/>
            <a:ext cx="180720" cy="42876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TextShape 10"/>
          <p:cNvSpPr txBox="1"/>
          <p:nvPr/>
        </p:nvSpPr>
        <p:spPr>
          <a:xfrm>
            <a:off x="8136000" y="2241720"/>
            <a:ext cx="864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Value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8368EC1-4631-43CB-BE16-FAC91DF0241F}"/>
              </a:ext>
            </a:extLst>
          </p:cNvPr>
          <p:cNvSpPr txBox="1"/>
          <p:nvPr/>
        </p:nvSpPr>
        <p:spPr>
          <a:xfrm>
            <a:off x="4384571" y="1578886"/>
            <a:ext cx="3835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非</a:t>
            </a:r>
            <a:r>
              <a:rPr lang="en-US" altLang="zh-CN" sz="2400" dirty="0"/>
              <a:t>Unique</a:t>
            </a:r>
            <a:r>
              <a:rPr lang="zh-CN" altLang="en-US" sz="2400" dirty="0"/>
              <a:t> </a:t>
            </a:r>
            <a:r>
              <a:rPr lang="en-US" altLang="zh-CN" sz="2400" dirty="0"/>
              <a:t>index</a:t>
            </a:r>
            <a:r>
              <a:rPr lang="zh-CN" altLang="en-US" sz="2400" dirty="0"/>
              <a:t>数据的映射</a:t>
            </a:r>
          </a:p>
        </p:txBody>
      </p:sp>
    </p:spTree>
    <p:extLst>
      <p:ext uri="{BB962C8B-B14F-4D97-AF65-F5344CB8AC3E}">
        <p14:creationId xmlns:p14="http://schemas.microsoft.com/office/powerpoint/2010/main" val="211088418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目录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整体构架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b="0" strike="noStrike" spc="-1" dirty="0"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如何存储数据</a:t>
            </a:r>
            <a:endParaRPr lang="en-US" altLang="zh-CN" sz="2800" b="0" strike="noStrike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映射关系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>
                <a:latin typeface="等线"/>
              </a:rPr>
              <a:t>PD</a:t>
            </a:r>
            <a:r>
              <a:rPr lang="zh-CN" altLang="en-US" sz="2800" spc="-1" dirty="0">
                <a:solidFill>
                  <a:srgbClr val="C00000"/>
                </a:solidFill>
                <a:latin typeface="等线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调度</a:t>
            </a:r>
            <a:endParaRPr lang="zh-CN" sz="2400" b="0" strike="noStrike" spc="-1" dirty="0">
              <a:solidFill>
                <a:srgbClr val="C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180787850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Shape 1"/>
          <p:cNvSpPr txBox="1"/>
          <p:nvPr/>
        </p:nvSpPr>
        <p:spPr>
          <a:xfrm>
            <a:off x="838800" y="3189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3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234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235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236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237" name="Line 7"/>
          <p:cNvSpPr/>
          <p:nvPr/>
        </p:nvSpPr>
        <p:spPr>
          <a:xfrm>
            <a:off x="3996000" y="2916000"/>
            <a:ext cx="864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8" name="Line 8"/>
          <p:cNvSpPr/>
          <p:nvPr/>
        </p:nvSpPr>
        <p:spPr>
          <a:xfrm flipV="1">
            <a:off x="6696000" y="2916000"/>
            <a:ext cx="972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9" name="Line 9"/>
          <p:cNvSpPr/>
          <p:nvPr/>
        </p:nvSpPr>
        <p:spPr>
          <a:xfrm>
            <a:off x="5796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1"/>
          <p:cNvSpPr txBox="1"/>
          <p:nvPr/>
        </p:nvSpPr>
        <p:spPr>
          <a:xfrm>
            <a:off x="839160" y="31932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2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243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244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245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246" name="Line 7"/>
          <p:cNvSpPr/>
          <p:nvPr/>
        </p:nvSpPr>
        <p:spPr>
          <a:xfrm>
            <a:off x="4464000" y="2916000"/>
            <a:ext cx="396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7" name="Line 8"/>
          <p:cNvSpPr/>
          <p:nvPr/>
        </p:nvSpPr>
        <p:spPr>
          <a:xfrm flipV="1">
            <a:off x="6696000" y="2916000"/>
            <a:ext cx="468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8" name="Line 9"/>
          <p:cNvSpPr/>
          <p:nvPr/>
        </p:nvSpPr>
        <p:spPr>
          <a:xfrm>
            <a:off x="5796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9" name="CustomShape 10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50" name="CustomShape 11"/>
          <p:cNvSpPr/>
          <p:nvPr/>
        </p:nvSpPr>
        <p:spPr>
          <a:xfrm>
            <a:off x="1476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251" name="CustomShape 12"/>
          <p:cNvSpPr/>
          <p:nvPr/>
        </p:nvSpPr>
        <p:spPr>
          <a:xfrm>
            <a:off x="266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52" name="CustomShape 13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53" name="CustomShape 14"/>
          <p:cNvSpPr/>
          <p:nvPr/>
        </p:nvSpPr>
        <p:spPr>
          <a:xfrm>
            <a:off x="7416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254" name="Line 15"/>
          <p:cNvSpPr/>
          <p:nvPr/>
        </p:nvSpPr>
        <p:spPr>
          <a:xfrm>
            <a:off x="3132000" y="2016000"/>
            <a:ext cx="684000" cy="46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5" name="Line 16"/>
          <p:cNvSpPr/>
          <p:nvPr/>
        </p:nvSpPr>
        <p:spPr>
          <a:xfrm flipH="1">
            <a:off x="3132000" y="2916000"/>
            <a:ext cx="684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6" name="Line 17"/>
          <p:cNvSpPr/>
          <p:nvPr/>
        </p:nvSpPr>
        <p:spPr>
          <a:xfrm flipV="1">
            <a:off x="7776000" y="2088000"/>
            <a:ext cx="792000" cy="39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7" name="Line 18"/>
          <p:cNvSpPr/>
          <p:nvPr/>
        </p:nvSpPr>
        <p:spPr>
          <a:xfrm>
            <a:off x="7848000" y="2916000"/>
            <a:ext cx="720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8" name="Line 19"/>
          <p:cNvSpPr/>
          <p:nvPr/>
        </p:nvSpPr>
        <p:spPr>
          <a:xfrm flipH="1">
            <a:off x="4320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9" name="Line 20"/>
          <p:cNvSpPr/>
          <p:nvPr/>
        </p:nvSpPr>
        <p:spPr>
          <a:xfrm>
            <a:off x="6372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0" name="CustomShape 21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61" name="CustomShape 22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262" name="CustomShape 23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63" name="CustomShape 24"/>
          <p:cNvSpPr/>
          <p:nvPr/>
        </p:nvSpPr>
        <p:spPr>
          <a:xfrm>
            <a:off x="8568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264" name="CustomShape 25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65" name="CustomShape 26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66" name="CustomShape 27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267" name="CustomShape 28"/>
          <p:cNvSpPr/>
          <p:nvPr/>
        </p:nvSpPr>
        <p:spPr>
          <a:xfrm>
            <a:off x="500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268" name="Line 29"/>
          <p:cNvSpPr/>
          <p:nvPr/>
        </p:nvSpPr>
        <p:spPr>
          <a:xfrm>
            <a:off x="5832000" y="5112000"/>
            <a:ext cx="0" cy="21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9" name="Line 30"/>
          <p:cNvSpPr/>
          <p:nvPr/>
        </p:nvSpPr>
        <p:spPr>
          <a:xfrm>
            <a:off x="3132000" y="2736000"/>
            <a:ext cx="324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0" name="Line 31"/>
          <p:cNvSpPr/>
          <p:nvPr/>
        </p:nvSpPr>
        <p:spPr>
          <a:xfrm>
            <a:off x="8172000" y="2736000"/>
            <a:ext cx="396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1" name="Line 32"/>
          <p:cNvSpPr/>
          <p:nvPr/>
        </p:nvSpPr>
        <p:spPr>
          <a:xfrm>
            <a:off x="5832000" y="2304000"/>
            <a:ext cx="0" cy="86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2" name="TextShape 33"/>
          <p:cNvSpPr txBox="1"/>
          <p:nvPr/>
        </p:nvSpPr>
        <p:spPr>
          <a:xfrm>
            <a:off x="5148000" y="180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加入数据 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extShape 1"/>
          <p:cNvSpPr txBox="1"/>
          <p:nvPr/>
        </p:nvSpPr>
        <p:spPr>
          <a:xfrm>
            <a:off x="839160" y="31932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07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8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309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310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311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312" name="Line 7"/>
          <p:cNvSpPr/>
          <p:nvPr/>
        </p:nvSpPr>
        <p:spPr>
          <a:xfrm>
            <a:off x="4464000" y="2916000"/>
            <a:ext cx="396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3" name="Line 8"/>
          <p:cNvSpPr/>
          <p:nvPr/>
        </p:nvSpPr>
        <p:spPr>
          <a:xfrm flipV="1">
            <a:off x="6696000" y="2916000"/>
            <a:ext cx="468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4" name="Line 9"/>
          <p:cNvSpPr/>
          <p:nvPr/>
        </p:nvSpPr>
        <p:spPr>
          <a:xfrm>
            <a:off x="5796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5" name="CustomShape 10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16" name="CustomShape 11"/>
          <p:cNvSpPr/>
          <p:nvPr/>
        </p:nvSpPr>
        <p:spPr>
          <a:xfrm>
            <a:off x="1476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17" name="CustomShape 12"/>
          <p:cNvSpPr/>
          <p:nvPr/>
        </p:nvSpPr>
        <p:spPr>
          <a:xfrm>
            <a:off x="266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18" name="CustomShape 13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19" name="CustomShape 14"/>
          <p:cNvSpPr/>
          <p:nvPr/>
        </p:nvSpPr>
        <p:spPr>
          <a:xfrm>
            <a:off x="7416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20" name="Line 15"/>
          <p:cNvSpPr/>
          <p:nvPr/>
        </p:nvSpPr>
        <p:spPr>
          <a:xfrm>
            <a:off x="3132000" y="2016000"/>
            <a:ext cx="684000" cy="46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1" name="Line 16"/>
          <p:cNvSpPr/>
          <p:nvPr/>
        </p:nvSpPr>
        <p:spPr>
          <a:xfrm flipH="1">
            <a:off x="3132000" y="2916000"/>
            <a:ext cx="684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2" name="Line 17"/>
          <p:cNvSpPr/>
          <p:nvPr/>
        </p:nvSpPr>
        <p:spPr>
          <a:xfrm flipV="1">
            <a:off x="7776000" y="2088000"/>
            <a:ext cx="792000" cy="39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3" name="Line 18"/>
          <p:cNvSpPr/>
          <p:nvPr/>
        </p:nvSpPr>
        <p:spPr>
          <a:xfrm>
            <a:off x="7848000" y="2916000"/>
            <a:ext cx="720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4" name="Line 19"/>
          <p:cNvSpPr/>
          <p:nvPr/>
        </p:nvSpPr>
        <p:spPr>
          <a:xfrm flipH="1">
            <a:off x="4320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5" name="Line 20"/>
          <p:cNvSpPr/>
          <p:nvPr/>
        </p:nvSpPr>
        <p:spPr>
          <a:xfrm>
            <a:off x="6372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6" name="CustomShape 21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27" name="CustomShape 22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28" name="CustomShape 23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29" name="CustomShape 24"/>
          <p:cNvSpPr/>
          <p:nvPr/>
        </p:nvSpPr>
        <p:spPr>
          <a:xfrm>
            <a:off x="8568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30" name="CustomShape 25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31" name="CustomShape 26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32" name="CustomShape 27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33" name="CustomShape 28"/>
          <p:cNvSpPr/>
          <p:nvPr/>
        </p:nvSpPr>
        <p:spPr>
          <a:xfrm>
            <a:off x="500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34" name="Line 29"/>
          <p:cNvSpPr/>
          <p:nvPr/>
        </p:nvSpPr>
        <p:spPr>
          <a:xfrm>
            <a:off x="5832000" y="5112000"/>
            <a:ext cx="0" cy="21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5" name="Line 30"/>
          <p:cNvSpPr/>
          <p:nvPr/>
        </p:nvSpPr>
        <p:spPr>
          <a:xfrm>
            <a:off x="3132000" y="2736000"/>
            <a:ext cx="324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6" name="Line 31"/>
          <p:cNvSpPr/>
          <p:nvPr/>
        </p:nvSpPr>
        <p:spPr>
          <a:xfrm>
            <a:off x="8172000" y="2736000"/>
            <a:ext cx="396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7" name="Line 32"/>
          <p:cNvSpPr/>
          <p:nvPr/>
        </p:nvSpPr>
        <p:spPr>
          <a:xfrm>
            <a:off x="5832000" y="2304000"/>
            <a:ext cx="0" cy="86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8" name="TextShape 33"/>
          <p:cNvSpPr txBox="1"/>
          <p:nvPr/>
        </p:nvSpPr>
        <p:spPr>
          <a:xfrm>
            <a:off x="5148000" y="180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加入数据 a </a:t>
            </a:r>
          </a:p>
        </p:txBody>
      </p:sp>
      <p:sp>
        <p:nvSpPr>
          <p:cNvPr id="339" name="TextShape 34"/>
          <p:cNvSpPr txBox="1"/>
          <p:nvPr/>
        </p:nvSpPr>
        <p:spPr>
          <a:xfrm>
            <a:off x="0" y="1836000"/>
            <a:ext cx="1656000" cy="612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</a:p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Leader </a:t>
            </a:r>
          </a:p>
        </p:txBody>
      </p:sp>
      <p:sp>
        <p:nvSpPr>
          <p:cNvPr id="340" name="TextShape 35"/>
          <p:cNvSpPr txBox="1"/>
          <p:nvPr/>
        </p:nvSpPr>
        <p:spPr>
          <a:xfrm>
            <a:off x="10296000" y="1708953"/>
            <a:ext cx="1512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 dirty="0">
              <a:latin typeface="Arial"/>
            </a:endParaRPr>
          </a:p>
          <a:p>
            <a:r>
              <a:rPr lang="en-US" sz="1800" b="0" strike="noStrike" spc="-1" dirty="0">
                <a:solidFill>
                  <a:srgbClr val="94070A"/>
                </a:solidFill>
                <a:latin typeface="Arial"/>
              </a:rPr>
              <a:t>Follower 1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341" name="TextShape 36"/>
          <p:cNvSpPr txBox="1"/>
          <p:nvPr/>
        </p:nvSpPr>
        <p:spPr>
          <a:xfrm>
            <a:off x="1152000" y="5328000"/>
            <a:ext cx="1440000" cy="576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</a:p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Shape 1"/>
          <p:cNvSpPr txBox="1"/>
          <p:nvPr/>
        </p:nvSpPr>
        <p:spPr>
          <a:xfrm>
            <a:off x="839520" y="3196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6084000" y="3456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Leader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44" name="CustomShape 3"/>
          <p:cNvSpPr/>
          <p:nvPr/>
        </p:nvSpPr>
        <p:spPr>
          <a:xfrm>
            <a:off x="8640000" y="208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latin typeface="Arial"/>
                <a:ea typeface="Noto Sans CJK SC Regular"/>
              </a:rPr>
              <a:t> </a:t>
            </a: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1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45" name="CustomShape 4"/>
          <p:cNvSpPr/>
          <p:nvPr/>
        </p:nvSpPr>
        <p:spPr>
          <a:xfrm>
            <a:off x="8640000" y="496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2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46" name="CustomShape 5"/>
          <p:cNvSpPr/>
          <p:nvPr/>
        </p:nvSpPr>
        <p:spPr>
          <a:xfrm>
            <a:off x="792000" y="3384000"/>
            <a:ext cx="1944000" cy="648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client</a:t>
            </a:r>
          </a:p>
        </p:txBody>
      </p:sp>
      <p:sp>
        <p:nvSpPr>
          <p:cNvPr id="347" name="Line 6"/>
          <p:cNvSpPr/>
          <p:nvPr/>
        </p:nvSpPr>
        <p:spPr>
          <a:xfrm>
            <a:off x="3240000" y="3744000"/>
            <a:ext cx="2232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8" name="TextShape 7"/>
          <p:cNvSpPr txBox="1"/>
          <p:nvPr/>
        </p:nvSpPr>
        <p:spPr>
          <a:xfrm>
            <a:off x="3636000" y="324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添加数据a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247277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zh-CN" sz="44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"/>
              </a:rPr>
              <a:t>的产生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的目标</a:t>
            </a:r>
            <a:r>
              <a:rPr lang="zh-CN" sz="2800" b="0" strike="noStrike" spc="-1" dirty="0">
                <a:solidFill>
                  <a:srgbClr val="000000"/>
                </a:solidFill>
                <a:latin typeface="等线"/>
              </a:rPr>
              <a:t>：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zh-CN" sz="2400" b="0" strike="noStrike" spc="-1" dirty="0">
                <a:solidFill>
                  <a:srgbClr val="000000"/>
                </a:solidFill>
                <a:latin typeface="等线"/>
              </a:rPr>
              <a:t>数据安全</a:t>
            </a:r>
            <a:r>
              <a:rPr lang="zh-CN" altLang="en-US" sz="2400" b="0" strike="noStrike" spc="-1" dirty="0">
                <a:solidFill>
                  <a:srgbClr val="000000"/>
                </a:solidFill>
                <a:latin typeface="等线"/>
              </a:rPr>
              <a:t>，多副本</a:t>
            </a:r>
            <a:endParaRPr lang="en-US" alt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400" spc="-1" dirty="0">
                <a:solidFill>
                  <a:srgbClr val="000000"/>
                </a:solidFill>
                <a:latin typeface="等线"/>
              </a:rPr>
              <a:t>联机事务处理</a:t>
            </a:r>
            <a:r>
              <a:rPr lang="en-US" altLang="zh-CN" sz="2400" spc="-1" dirty="0">
                <a:solidFill>
                  <a:srgbClr val="000000"/>
                </a:solidFill>
                <a:latin typeface="等线"/>
              </a:rPr>
              <a:t>(OLTP)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400" spc="-1" dirty="0">
                <a:solidFill>
                  <a:srgbClr val="000000"/>
                </a:solidFill>
                <a:latin typeface="等线"/>
              </a:rPr>
              <a:t>联机分析处理</a:t>
            </a:r>
            <a:r>
              <a:rPr lang="en-US" altLang="zh-CN" sz="2400" spc="-1" dirty="0">
                <a:solidFill>
                  <a:srgbClr val="000000"/>
                </a:solidFill>
                <a:latin typeface="等线"/>
              </a:rPr>
              <a:t>(OLAP)</a:t>
            </a: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所面临的挑战：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400" spc="-1" dirty="0">
                <a:solidFill>
                  <a:srgbClr val="000000"/>
                </a:solidFill>
                <a:latin typeface="等线"/>
              </a:rPr>
              <a:t>用户与数据之间的关系</a:t>
            </a:r>
            <a:endParaRPr lang="en-US" altLang="zh-CN" sz="2400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400" b="0" strike="noStrike" spc="-1" dirty="0">
                <a:solidFill>
                  <a:srgbClr val="000000"/>
                </a:solidFill>
                <a:latin typeface="等线"/>
              </a:rPr>
              <a:t>副本与副本之间的关系</a:t>
            </a:r>
            <a:endParaRPr lang="en-US" alt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TextShape 1"/>
          <p:cNvSpPr txBox="1"/>
          <p:nvPr/>
        </p:nvSpPr>
        <p:spPr>
          <a:xfrm>
            <a:off x="839520" y="3196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6084000" y="3456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Leader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1" name="CustomShape 3"/>
          <p:cNvSpPr/>
          <p:nvPr/>
        </p:nvSpPr>
        <p:spPr>
          <a:xfrm>
            <a:off x="8640000" y="208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latin typeface="Arial"/>
                <a:ea typeface="Noto Sans CJK SC Regular"/>
              </a:rPr>
              <a:t> </a:t>
            </a: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1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2" name="CustomShape 4"/>
          <p:cNvSpPr/>
          <p:nvPr/>
        </p:nvSpPr>
        <p:spPr>
          <a:xfrm>
            <a:off x="8640000" y="496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2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3" name="CustomShape 5"/>
          <p:cNvSpPr/>
          <p:nvPr/>
        </p:nvSpPr>
        <p:spPr>
          <a:xfrm>
            <a:off x="792000" y="3384000"/>
            <a:ext cx="1944000" cy="648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client</a:t>
            </a:r>
          </a:p>
        </p:txBody>
      </p:sp>
      <p:sp>
        <p:nvSpPr>
          <p:cNvPr id="354" name="Line 6"/>
          <p:cNvSpPr/>
          <p:nvPr/>
        </p:nvSpPr>
        <p:spPr>
          <a:xfrm>
            <a:off x="3240000" y="3744000"/>
            <a:ext cx="2232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5" name="TextShape 7"/>
          <p:cNvSpPr txBox="1"/>
          <p:nvPr/>
        </p:nvSpPr>
        <p:spPr>
          <a:xfrm>
            <a:off x="3636000" y="324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添加数据a</a:t>
            </a:r>
          </a:p>
        </p:txBody>
      </p:sp>
      <p:sp>
        <p:nvSpPr>
          <p:cNvPr id="356" name="TextShape 8"/>
          <p:cNvSpPr txBox="1"/>
          <p:nvPr/>
        </p:nvSpPr>
        <p:spPr>
          <a:xfrm>
            <a:off x="3719025" y="4895999"/>
            <a:ext cx="3821000" cy="877019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2400" b="0" strike="noStrike" spc="-1" dirty="0" err="1">
                <a:latin typeface="Arial"/>
                <a:hlinkClick r:id="rId3"/>
              </a:rPr>
              <a:t>依照raft策略进行数据备份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B357ACE-543D-4268-A15C-47F42668804A}"/>
              </a:ext>
            </a:extLst>
          </p:cNvPr>
          <p:cNvSpPr/>
          <p:nvPr/>
        </p:nvSpPr>
        <p:spPr>
          <a:xfrm>
            <a:off x="3635999" y="4760105"/>
            <a:ext cx="3757577" cy="7889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TextShape 1"/>
          <p:cNvSpPr txBox="1"/>
          <p:nvPr/>
        </p:nvSpPr>
        <p:spPr>
          <a:xfrm>
            <a:off x="839520" y="3196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6084000" y="3456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Leader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a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9" name="CustomShape 3"/>
          <p:cNvSpPr/>
          <p:nvPr/>
        </p:nvSpPr>
        <p:spPr>
          <a:xfrm>
            <a:off x="8640000" y="208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latin typeface="Arial"/>
                <a:ea typeface="Noto Sans CJK SC Regular"/>
              </a:rPr>
              <a:t> </a:t>
            </a: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1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a</a:t>
            </a: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60" name="CustomShape 4"/>
          <p:cNvSpPr/>
          <p:nvPr/>
        </p:nvSpPr>
        <p:spPr>
          <a:xfrm>
            <a:off x="8640000" y="496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2 </a:t>
            </a:r>
            <a:r>
              <a:rPr lang="en-US" sz="1800" b="0" strike="noStrike" spc="-1">
                <a:latin typeface="Arial"/>
              </a:rPr>
              <a:t>a</a:t>
            </a:r>
          </a:p>
        </p:txBody>
      </p:sp>
      <p:sp>
        <p:nvSpPr>
          <p:cNvPr id="361" name="CustomShape 5"/>
          <p:cNvSpPr/>
          <p:nvPr/>
        </p:nvSpPr>
        <p:spPr>
          <a:xfrm>
            <a:off x="792000" y="3384000"/>
            <a:ext cx="1944000" cy="648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client</a:t>
            </a:r>
          </a:p>
        </p:txBody>
      </p:sp>
      <p:sp>
        <p:nvSpPr>
          <p:cNvPr id="362" name="Line 6"/>
          <p:cNvSpPr/>
          <p:nvPr/>
        </p:nvSpPr>
        <p:spPr>
          <a:xfrm>
            <a:off x="3240000" y="3744000"/>
            <a:ext cx="2232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3" name="TextShape 7"/>
          <p:cNvSpPr txBox="1"/>
          <p:nvPr/>
        </p:nvSpPr>
        <p:spPr>
          <a:xfrm>
            <a:off x="3636000" y="324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添加数据a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TextShape 1"/>
          <p:cNvSpPr txBox="1"/>
          <p:nvPr/>
        </p:nvSpPr>
        <p:spPr>
          <a:xfrm>
            <a:off x="839160" y="31932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6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367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368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369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370" name="Line 7"/>
          <p:cNvSpPr/>
          <p:nvPr/>
        </p:nvSpPr>
        <p:spPr>
          <a:xfrm>
            <a:off x="4464000" y="2916000"/>
            <a:ext cx="396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1" name="Line 8"/>
          <p:cNvSpPr/>
          <p:nvPr/>
        </p:nvSpPr>
        <p:spPr>
          <a:xfrm flipV="1">
            <a:off x="6696000" y="2916000"/>
            <a:ext cx="468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2" name="Line 9"/>
          <p:cNvSpPr/>
          <p:nvPr/>
        </p:nvSpPr>
        <p:spPr>
          <a:xfrm>
            <a:off x="5796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3" name="CustomShape 10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74" name="CustomShape 11"/>
          <p:cNvSpPr/>
          <p:nvPr/>
        </p:nvSpPr>
        <p:spPr>
          <a:xfrm>
            <a:off x="1476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75" name="CustomShape 12"/>
          <p:cNvSpPr/>
          <p:nvPr/>
        </p:nvSpPr>
        <p:spPr>
          <a:xfrm>
            <a:off x="266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76" name="CustomShape 13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77" name="CustomShape 14"/>
          <p:cNvSpPr/>
          <p:nvPr/>
        </p:nvSpPr>
        <p:spPr>
          <a:xfrm>
            <a:off x="7416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78" name="Line 15"/>
          <p:cNvSpPr/>
          <p:nvPr/>
        </p:nvSpPr>
        <p:spPr>
          <a:xfrm>
            <a:off x="3132000" y="2016000"/>
            <a:ext cx="684000" cy="46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9" name="Line 16"/>
          <p:cNvSpPr/>
          <p:nvPr/>
        </p:nvSpPr>
        <p:spPr>
          <a:xfrm flipH="1">
            <a:off x="3132000" y="2916000"/>
            <a:ext cx="684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0" name="Line 17"/>
          <p:cNvSpPr/>
          <p:nvPr/>
        </p:nvSpPr>
        <p:spPr>
          <a:xfrm flipV="1">
            <a:off x="7776000" y="2088000"/>
            <a:ext cx="792000" cy="39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1" name="Line 18"/>
          <p:cNvSpPr/>
          <p:nvPr/>
        </p:nvSpPr>
        <p:spPr>
          <a:xfrm>
            <a:off x="7848000" y="2916000"/>
            <a:ext cx="720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2" name="Line 19"/>
          <p:cNvSpPr/>
          <p:nvPr/>
        </p:nvSpPr>
        <p:spPr>
          <a:xfrm flipH="1">
            <a:off x="4320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3" name="Line 20"/>
          <p:cNvSpPr/>
          <p:nvPr/>
        </p:nvSpPr>
        <p:spPr>
          <a:xfrm>
            <a:off x="6372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4" name="CustomShape 21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85" name="CustomShape 22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86" name="CustomShape 23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87" name="CustomShape 24"/>
          <p:cNvSpPr/>
          <p:nvPr/>
        </p:nvSpPr>
        <p:spPr>
          <a:xfrm>
            <a:off x="8568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88" name="CustomShape 25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89" name="CustomShape 26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90" name="CustomShape 27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91" name="CustomShape 28"/>
          <p:cNvSpPr/>
          <p:nvPr/>
        </p:nvSpPr>
        <p:spPr>
          <a:xfrm>
            <a:off x="500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92" name="Line 29"/>
          <p:cNvSpPr/>
          <p:nvPr/>
        </p:nvSpPr>
        <p:spPr>
          <a:xfrm>
            <a:off x="5832000" y="5112000"/>
            <a:ext cx="0" cy="21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3" name="Line 30"/>
          <p:cNvSpPr/>
          <p:nvPr/>
        </p:nvSpPr>
        <p:spPr>
          <a:xfrm>
            <a:off x="3132000" y="2736000"/>
            <a:ext cx="324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4" name="Line 31"/>
          <p:cNvSpPr/>
          <p:nvPr/>
        </p:nvSpPr>
        <p:spPr>
          <a:xfrm>
            <a:off x="8172000" y="2736000"/>
            <a:ext cx="396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5" name="Line 32"/>
          <p:cNvSpPr/>
          <p:nvPr/>
        </p:nvSpPr>
        <p:spPr>
          <a:xfrm>
            <a:off x="5832000" y="2304000"/>
            <a:ext cx="0" cy="86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6" name="TextShape 33"/>
          <p:cNvSpPr txBox="1"/>
          <p:nvPr/>
        </p:nvSpPr>
        <p:spPr>
          <a:xfrm>
            <a:off x="4561552" y="1786999"/>
            <a:ext cx="2915630" cy="441761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zh-CN" altLang="en-US" sz="1800" b="0" strike="noStrike" spc="-1" dirty="0">
                <a:latin typeface="Arial"/>
              </a:rPr>
              <a:t>向</a:t>
            </a:r>
            <a:r>
              <a:rPr lang="en-US" altLang="zh-CN" sz="1800" b="0" strike="noStrike" spc="-1" dirty="0">
                <a:latin typeface="Arial"/>
              </a:rPr>
              <a:t>Raft </a:t>
            </a:r>
            <a:r>
              <a:rPr lang="en-US" altLang="zh-CN" spc="-1" dirty="0">
                <a:latin typeface="Arial"/>
              </a:rPr>
              <a:t>Group 1</a:t>
            </a:r>
            <a:r>
              <a:rPr lang="en-US" sz="1800" b="0" strike="noStrike" spc="-1" dirty="0">
                <a:latin typeface="Arial"/>
              </a:rPr>
              <a:t>加入数据 a </a:t>
            </a:r>
          </a:p>
        </p:txBody>
      </p:sp>
      <p:sp>
        <p:nvSpPr>
          <p:cNvPr id="397" name="TextShape 34"/>
          <p:cNvSpPr txBox="1"/>
          <p:nvPr/>
        </p:nvSpPr>
        <p:spPr>
          <a:xfrm>
            <a:off x="0" y="1836000"/>
            <a:ext cx="1656000" cy="612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</a:p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Leader </a:t>
            </a:r>
          </a:p>
        </p:txBody>
      </p:sp>
      <p:sp>
        <p:nvSpPr>
          <p:cNvPr id="399" name="TextShape 36"/>
          <p:cNvSpPr txBox="1"/>
          <p:nvPr/>
        </p:nvSpPr>
        <p:spPr>
          <a:xfrm>
            <a:off x="2736000" y="5868000"/>
            <a:ext cx="1440000" cy="576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</a:p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2</a:t>
            </a:r>
          </a:p>
        </p:txBody>
      </p:sp>
      <p:sp>
        <p:nvSpPr>
          <p:cNvPr id="400" name="CustomShape 37"/>
          <p:cNvSpPr/>
          <p:nvPr/>
        </p:nvSpPr>
        <p:spPr>
          <a:xfrm>
            <a:off x="2736000" y="1836000"/>
            <a:ext cx="432000" cy="432000"/>
          </a:xfrm>
          <a:prstGeom prst="ellipse">
            <a:avLst/>
          </a:prstGeom>
          <a:solidFill>
            <a:srgbClr val="94070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a</a:t>
            </a:r>
          </a:p>
        </p:txBody>
      </p:sp>
      <p:sp>
        <p:nvSpPr>
          <p:cNvPr id="401" name="CustomShape 38"/>
          <p:cNvSpPr/>
          <p:nvPr/>
        </p:nvSpPr>
        <p:spPr>
          <a:xfrm>
            <a:off x="9864360" y="1856707"/>
            <a:ext cx="432000" cy="432000"/>
          </a:xfrm>
          <a:prstGeom prst="ellipse">
            <a:avLst/>
          </a:prstGeom>
          <a:solidFill>
            <a:srgbClr val="94070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 dirty="0">
                <a:latin typeface="Arial"/>
              </a:rPr>
              <a:t>a</a:t>
            </a:r>
          </a:p>
        </p:txBody>
      </p:sp>
      <p:sp>
        <p:nvSpPr>
          <p:cNvPr id="402" name="CustomShape 39"/>
          <p:cNvSpPr/>
          <p:nvPr/>
        </p:nvSpPr>
        <p:spPr>
          <a:xfrm>
            <a:off x="2592360" y="5364360"/>
            <a:ext cx="432000" cy="432000"/>
          </a:xfrm>
          <a:prstGeom prst="ellipse">
            <a:avLst/>
          </a:prstGeom>
          <a:solidFill>
            <a:srgbClr val="94070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a</a:t>
            </a:r>
          </a:p>
        </p:txBody>
      </p:sp>
      <p:sp>
        <p:nvSpPr>
          <p:cNvPr id="41" name="TextShape 35">
            <a:extLst>
              <a:ext uri="{FF2B5EF4-FFF2-40B4-BE49-F238E27FC236}">
                <a16:creationId xmlns:a16="http://schemas.microsoft.com/office/drawing/2014/main" id="{A9FCF1E2-9054-4A55-B416-9170E9B468DA}"/>
              </a:ext>
            </a:extLst>
          </p:cNvPr>
          <p:cNvSpPr txBox="1"/>
          <p:nvPr/>
        </p:nvSpPr>
        <p:spPr>
          <a:xfrm>
            <a:off x="10296000" y="1708953"/>
            <a:ext cx="1512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 dirty="0">
              <a:latin typeface="Arial"/>
            </a:endParaRPr>
          </a:p>
          <a:p>
            <a:r>
              <a:rPr lang="en-US" sz="1800" b="0" strike="noStrike" spc="-1" dirty="0">
                <a:solidFill>
                  <a:srgbClr val="94070A"/>
                </a:solidFill>
                <a:latin typeface="Arial"/>
              </a:rPr>
              <a:t>Follower 1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TextShape 1"/>
          <p:cNvSpPr txBox="1"/>
          <p:nvPr/>
        </p:nvSpPr>
        <p:spPr>
          <a:xfrm>
            <a:off x="838800" y="3189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04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5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406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407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408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409" name="Line 7"/>
          <p:cNvSpPr/>
          <p:nvPr/>
        </p:nvSpPr>
        <p:spPr>
          <a:xfrm>
            <a:off x="4464000" y="2916000"/>
            <a:ext cx="504000" cy="32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0" name="Line 8"/>
          <p:cNvSpPr/>
          <p:nvPr/>
        </p:nvSpPr>
        <p:spPr>
          <a:xfrm flipH="1">
            <a:off x="6696000" y="2916000"/>
            <a:ext cx="468000" cy="32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1" name="Line 9"/>
          <p:cNvSpPr/>
          <p:nvPr/>
        </p:nvSpPr>
        <p:spPr>
          <a:xfrm flipV="1">
            <a:off x="5832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2" name="TextShape 10"/>
          <p:cNvSpPr txBox="1"/>
          <p:nvPr/>
        </p:nvSpPr>
        <p:spPr>
          <a:xfrm>
            <a:off x="720000" y="3816000"/>
            <a:ext cx="3384000" cy="1699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TiKV 定期会对PD汇报情况：</a:t>
            </a:r>
          </a:p>
          <a:p>
            <a:r>
              <a:rPr lang="en-US" sz="1800" b="0" strike="noStrike" spc="-1">
                <a:latin typeface="Arial"/>
              </a:rPr>
              <a:t>- 总磁盘容量</a:t>
            </a:r>
          </a:p>
          <a:p>
            <a:r>
              <a:rPr lang="en-US" sz="1800" b="0" strike="noStrike" spc="-1">
                <a:latin typeface="Arial"/>
              </a:rPr>
              <a:t>- 可用磁盘容量</a:t>
            </a:r>
          </a:p>
          <a:p>
            <a:r>
              <a:rPr lang="en-US" sz="1800" b="0" strike="noStrike" spc="-1">
                <a:latin typeface="Arial"/>
              </a:rPr>
              <a:t>- 承载的Region数量</a:t>
            </a:r>
          </a:p>
          <a:p>
            <a:r>
              <a:rPr lang="en-US" sz="1800" b="0" strike="noStrike" spc="-1">
                <a:latin typeface="Arial"/>
              </a:rPr>
              <a:t>...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TextShape 1"/>
          <p:cNvSpPr txBox="1"/>
          <p:nvPr/>
        </p:nvSpPr>
        <p:spPr>
          <a:xfrm>
            <a:off x="839160" y="31932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14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5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416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417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418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419" name="Line 7"/>
          <p:cNvSpPr/>
          <p:nvPr/>
        </p:nvSpPr>
        <p:spPr>
          <a:xfrm>
            <a:off x="4464000" y="2916000"/>
            <a:ext cx="396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0" name="Line 8"/>
          <p:cNvSpPr/>
          <p:nvPr/>
        </p:nvSpPr>
        <p:spPr>
          <a:xfrm flipV="1">
            <a:off x="6696000" y="2916000"/>
            <a:ext cx="468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1" name="Line 9"/>
          <p:cNvSpPr/>
          <p:nvPr/>
        </p:nvSpPr>
        <p:spPr>
          <a:xfrm>
            <a:off x="5796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2" name="CustomShape 10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23" name="CustomShape 11"/>
          <p:cNvSpPr/>
          <p:nvPr/>
        </p:nvSpPr>
        <p:spPr>
          <a:xfrm>
            <a:off x="1476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424" name="CustomShape 12"/>
          <p:cNvSpPr/>
          <p:nvPr/>
        </p:nvSpPr>
        <p:spPr>
          <a:xfrm>
            <a:off x="266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25" name="CustomShape 13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94070A"/>
          </a:solidFill>
          <a:ln>
            <a:solidFill>
              <a:srgbClr val="94070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26" name="CustomShape 14"/>
          <p:cNvSpPr/>
          <p:nvPr/>
        </p:nvSpPr>
        <p:spPr>
          <a:xfrm>
            <a:off x="7128000" y="5724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427" name="Line 15"/>
          <p:cNvSpPr/>
          <p:nvPr/>
        </p:nvSpPr>
        <p:spPr>
          <a:xfrm>
            <a:off x="3132000" y="2016000"/>
            <a:ext cx="684000" cy="46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8" name="Line 16"/>
          <p:cNvSpPr/>
          <p:nvPr/>
        </p:nvSpPr>
        <p:spPr>
          <a:xfrm flipH="1">
            <a:off x="3132000" y="2916000"/>
            <a:ext cx="684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9" name="Line 17"/>
          <p:cNvSpPr/>
          <p:nvPr/>
        </p:nvSpPr>
        <p:spPr>
          <a:xfrm flipV="1">
            <a:off x="7776000" y="2088000"/>
            <a:ext cx="792000" cy="39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0" name="Line 18"/>
          <p:cNvSpPr/>
          <p:nvPr/>
        </p:nvSpPr>
        <p:spPr>
          <a:xfrm>
            <a:off x="7848000" y="2916000"/>
            <a:ext cx="720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1" name="Line 19"/>
          <p:cNvSpPr/>
          <p:nvPr/>
        </p:nvSpPr>
        <p:spPr>
          <a:xfrm flipH="1">
            <a:off x="4320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2" name="Line 20"/>
          <p:cNvSpPr/>
          <p:nvPr/>
        </p:nvSpPr>
        <p:spPr>
          <a:xfrm>
            <a:off x="6372000" y="4896000"/>
            <a:ext cx="1548000" cy="82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3" name="CustomShape 21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34" name="CustomShape 22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435" name="CustomShape 23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 dirty="0">
                <a:latin typeface="Arial"/>
              </a:rPr>
              <a:t>Region 1</a:t>
            </a:r>
          </a:p>
        </p:txBody>
      </p:sp>
      <p:sp>
        <p:nvSpPr>
          <p:cNvPr id="436" name="CustomShape 24"/>
          <p:cNvSpPr/>
          <p:nvPr/>
        </p:nvSpPr>
        <p:spPr>
          <a:xfrm>
            <a:off x="8568000" y="3312000"/>
            <a:ext cx="1656000" cy="504000"/>
          </a:xfrm>
          <a:prstGeom prst="rect">
            <a:avLst/>
          </a:prstGeom>
          <a:solidFill>
            <a:srgbClr val="94070A"/>
          </a:solidFill>
          <a:ln>
            <a:solidFill>
              <a:srgbClr val="94070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 dirty="0">
                <a:latin typeface="Arial"/>
              </a:rPr>
              <a:t>Region 3</a:t>
            </a:r>
          </a:p>
        </p:txBody>
      </p:sp>
      <p:sp>
        <p:nvSpPr>
          <p:cNvPr id="437" name="CustomShape 25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38" name="CustomShape 26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39" name="CustomShape 27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440" name="CustomShape 28"/>
          <p:cNvSpPr/>
          <p:nvPr/>
        </p:nvSpPr>
        <p:spPr>
          <a:xfrm>
            <a:off x="5004000" y="5328000"/>
            <a:ext cx="1656000" cy="504000"/>
          </a:xfrm>
          <a:prstGeom prst="rect">
            <a:avLst/>
          </a:prstGeom>
          <a:solidFill>
            <a:srgbClr val="94070A"/>
          </a:solidFill>
          <a:ln>
            <a:solidFill>
              <a:srgbClr val="94070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441" name="Line 29"/>
          <p:cNvSpPr/>
          <p:nvPr/>
        </p:nvSpPr>
        <p:spPr>
          <a:xfrm>
            <a:off x="5832000" y="5112000"/>
            <a:ext cx="0" cy="21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2" name="Line 30"/>
          <p:cNvSpPr/>
          <p:nvPr/>
        </p:nvSpPr>
        <p:spPr>
          <a:xfrm>
            <a:off x="3132000" y="2736000"/>
            <a:ext cx="324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3" name="Line 31"/>
          <p:cNvSpPr/>
          <p:nvPr/>
        </p:nvSpPr>
        <p:spPr>
          <a:xfrm>
            <a:off x="8172000" y="2736000"/>
            <a:ext cx="396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4" name="Line 32"/>
          <p:cNvSpPr/>
          <p:nvPr/>
        </p:nvSpPr>
        <p:spPr>
          <a:xfrm>
            <a:off x="5832000" y="2304000"/>
            <a:ext cx="0" cy="86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5" name="TextShape 33"/>
          <p:cNvSpPr txBox="1"/>
          <p:nvPr/>
        </p:nvSpPr>
        <p:spPr>
          <a:xfrm>
            <a:off x="5148000" y="180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加入数据 a </a:t>
            </a:r>
          </a:p>
        </p:txBody>
      </p:sp>
      <p:sp>
        <p:nvSpPr>
          <p:cNvPr id="449" name="TextShape 37"/>
          <p:cNvSpPr txBox="1"/>
          <p:nvPr/>
        </p:nvSpPr>
        <p:spPr>
          <a:xfrm>
            <a:off x="720000" y="3816000"/>
            <a:ext cx="3384000" cy="1699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TiKV 定期会对PD汇报情况：</a:t>
            </a:r>
          </a:p>
          <a:p>
            <a:r>
              <a:rPr lang="en-US" sz="1800" b="0" strike="noStrike" spc="-1">
                <a:latin typeface="Arial"/>
              </a:rPr>
              <a:t>- 总磁盘容量</a:t>
            </a:r>
          </a:p>
          <a:p>
            <a:r>
              <a:rPr lang="en-US" sz="1800" b="0" strike="noStrike" spc="-1">
                <a:latin typeface="Arial"/>
              </a:rPr>
              <a:t>- 可用磁盘容量</a:t>
            </a:r>
          </a:p>
          <a:p>
            <a:r>
              <a:rPr lang="en-US" sz="1800" b="0" strike="noStrike" spc="-1">
                <a:latin typeface="Arial"/>
              </a:rPr>
              <a:t>- 承载的Region数量</a:t>
            </a:r>
          </a:p>
          <a:p>
            <a:r>
              <a:rPr lang="en-US" sz="1800" b="0" strike="noStrike" spc="-1">
                <a:latin typeface="Arial"/>
              </a:rPr>
              <a:t>...</a:t>
            </a:r>
          </a:p>
        </p:txBody>
      </p:sp>
      <p:sp>
        <p:nvSpPr>
          <p:cNvPr id="450" name="TextShape 38"/>
          <p:cNvSpPr txBox="1"/>
          <p:nvPr/>
        </p:nvSpPr>
        <p:spPr>
          <a:xfrm>
            <a:off x="8172360" y="3924000"/>
            <a:ext cx="3384000" cy="17823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Leader 定期对PD汇报情况：</a:t>
            </a:r>
          </a:p>
          <a:p>
            <a:r>
              <a:rPr lang="en-US" sz="1800" b="0" strike="noStrike" spc="-1">
                <a:latin typeface="Arial"/>
              </a:rPr>
              <a:t>- Leader 的位置</a:t>
            </a:r>
          </a:p>
          <a:p>
            <a:r>
              <a:rPr lang="en-US" sz="1800" b="0" strike="noStrike" spc="-1">
                <a:latin typeface="Arial"/>
              </a:rPr>
              <a:t>- Followers 的位置</a:t>
            </a:r>
          </a:p>
          <a:p>
            <a:r>
              <a:rPr lang="en-US" sz="1800" b="0" strike="noStrike" spc="-1">
                <a:latin typeface="Arial"/>
              </a:rPr>
              <a:t>-掉线 Replica 的个数</a:t>
            </a:r>
          </a:p>
          <a:p>
            <a:r>
              <a:rPr lang="en-US" sz="1800" b="0" strike="noStrike" spc="-1">
                <a:latin typeface="Arial"/>
              </a:rPr>
              <a:t>-数据写入/读取的速度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A9D666-04DC-4056-8BE9-54703F153570}"/>
              </a:ext>
            </a:extLst>
          </p:cNvPr>
          <p:cNvSpPr txBox="1"/>
          <p:nvPr/>
        </p:nvSpPr>
        <p:spPr>
          <a:xfrm>
            <a:off x="838080" y="1595940"/>
            <a:ext cx="905561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说存储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:https://pingcap.com/blog-cn/tidb-internal-1/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[2]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说计算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/tidb-internal-2/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[3]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谈调度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/tidb-internal-3/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[4]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负载均衡原理与技术实现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:https://www.cnblogs.com/CasonChan/p/4837227.html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[5]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阿里云数据库：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https://www.aliyun.com/product/polardb?utm_content=se_1000802350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[6]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etcd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简介与使用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:https://segmentfault.com/a/1190000014045625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[7]key-value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数据库优点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:https://blog.csdn.net/qq892618896/article/details/51209933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[8]raft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策略：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http://thesecretlivesofdata.com/raft/</a:t>
            </a:r>
          </a:p>
        </p:txBody>
      </p:sp>
    </p:spTree>
    <p:extLst>
      <p:ext uri="{BB962C8B-B14F-4D97-AF65-F5344CB8AC3E}">
        <p14:creationId xmlns:p14="http://schemas.microsoft.com/office/powerpoint/2010/main" val="14047277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en-US" altLang="zh-CN" sz="6000" b="0" strike="noStrike" spc="-1" dirty="0">
                <a:solidFill>
                  <a:srgbClr val="000000"/>
                </a:solidFill>
                <a:latin typeface="等线 Light"/>
              </a:rPr>
              <a:t>PD</a:t>
            </a:r>
            <a:r>
              <a:rPr lang="zh-CN" altLang="en-US" sz="6000" b="0" strike="noStrike" spc="-1" dirty="0">
                <a:solidFill>
                  <a:srgbClr val="000000"/>
                </a:solidFill>
                <a:latin typeface="等线 Light"/>
              </a:rPr>
              <a:t>功能与</a:t>
            </a:r>
            <a:r>
              <a:rPr lang="zh-CN" altLang="en-US" sz="6000" spc="-1" dirty="0">
                <a:solidFill>
                  <a:srgbClr val="000000"/>
                </a:solidFill>
                <a:latin typeface="等线 Light"/>
              </a:rPr>
              <a:t>核心</a:t>
            </a:r>
            <a:r>
              <a:rPr lang="zh-CN" altLang="en-US" sz="6000" b="0" strike="noStrike" spc="-1" dirty="0">
                <a:solidFill>
                  <a:srgbClr val="000000"/>
                </a:solidFill>
                <a:latin typeface="等线 Light"/>
              </a:rPr>
              <a:t>代码实现</a:t>
            </a:r>
            <a:endParaRPr lang="zh-CN" sz="60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523880" y="362952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879749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总述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3DFCB84-A28E-464B-AB53-0F6F26F84EFF}"/>
              </a:ext>
            </a:extLst>
          </p:cNvPr>
          <p:cNvSpPr txBox="1"/>
          <p:nvPr/>
        </p:nvSpPr>
        <p:spPr>
          <a:xfrm>
            <a:off x="809899" y="1839249"/>
            <a:ext cx="8224373" cy="3904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PD</a:t>
            </a:r>
            <a:r>
              <a:rPr lang="zh-CN" altLang="en-US" sz="2400" dirty="0"/>
              <a:t>是 </a:t>
            </a:r>
            <a:r>
              <a:rPr lang="en-US" altLang="zh-CN" sz="2400" dirty="0" err="1"/>
              <a:t>TiDB</a:t>
            </a:r>
            <a:r>
              <a:rPr lang="en-US" altLang="zh-CN" sz="2400" dirty="0"/>
              <a:t> </a:t>
            </a:r>
            <a:r>
              <a:rPr lang="zh-CN" altLang="en-US" sz="2400" dirty="0"/>
              <a:t>里面全局中心总控节点，它负责整个集群的调度，负责全局 </a:t>
            </a:r>
            <a:r>
              <a:rPr lang="en-US" altLang="zh-CN" sz="2400" dirty="0"/>
              <a:t>ID </a:t>
            </a:r>
            <a:r>
              <a:rPr lang="zh-CN" altLang="en-US" sz="2400" dirty="0"/>
              <a:t>的生成，以及全局时间戳 </a:t>
            </a:r>
            <a:r>
              <a:rPr lang="en-US" altLang="zh-CN" sz="2400" dirty="0"/>
              <a:t>TSO </a:t>
            </a:r>
            <a:r>
              <a:rPr lang="zh-CN" altLang="en-US" sz="2400" dirty="0"/>
              <a:t>的生成等。</a:t>
            </a:r>
            <a:r>
              <a:rPr lang="en-US" altLang="zh-CN" sz="2400" dirty="0"/>
              <a:t>PD </a:t>
            </a:r>
            <a:r>
              <a:rPr lang="zh-CN" altLang="en-US" sz="2400" dirty="0"/>
              <a:t>还保存着整个集群 </a:t>
            </a:r>
            <a:r>
              <a:rPr lang="en-US" altLang="zh-CN" sz="2400" dirty="0" err="1"/>
              <a:t>TiKV</a:t>
            </a:r>
            <a:r>
              <a:rPr lang="en-US" altLang="zh-CN" sz="2400" dirty="0"/>
              <a:t> </a:t>
            </a:r>
            <a:r>
              <a:rPr lang="zh-CN" altLang="en-US" sz="2400" dirty="0"/>
              <a:t>的元信息，负责给 </a:t>
            </a:r>
            <a:r>
              <a:rPr lang="en-US" altLang="zh-CN" sz="2400" dirty="0"/>
              <a:t>client </a:t>
            </a:r>
            <a:r>
              <a:rPr lang="zh-CN" altLang="en-US" sz="2400" dirty="0"/>
              <a:t>提供</a:t>
            </a:r>
            <a:r>
              <a:rPr lang="zh-CN" altLang="en-US" sz="2400" b="1" dirty="0"/>
              <a:t>路由</a:t>
            </a:r>
            <a:r>
              <a:rPr lang="zh-CN" altLang="en-US" sz="2400" dirty="0"/>
              <a:t>功能。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/>
              <a:t>作为中心总控节点，</a:t>
            </a:r>
            <a:r>
              <a:rPr lang="en-US" altLang="zh-CN" sz="2400" dirty="0"/>
              <a:t>PD </a:t>
            </a:r>
            <a:r>
              <a:rPr lang="zh-CN" altLang="en-US" sz="2400" dirty="0"/>
              <a:t>通过集成 </a:t>
            </a:r>
            <a:r>
              <a:rPr lang="en-US" altLang="zh-CN" sz="2400" dirty="0"/>
              <a:t>etcd</a:t>
            </a:r>
            <a:r>
              <a:rPr lang="zh-CN" altLang="en-US" sz="2400" dirty="0"/>
              <a:t> ，自动的支持 </a:t>
            </a:r>
            <a:r>
              <a:rPr lang="en-US" altLang="zh-CN" sz="2400" dirty="0"/>
              <a:t>auto failover</a:t>
            </a:r>
            <a:r>
              <a:rPr lang="zh-CN" altLang="en-US" sz="2400" dirty="0"/>
              <a:t>，无需担心单点故障问题。同时，</a:t>
            </a:r>
            <a:r>
              <a:rPr lang="en-US" altLang="zh-CN" sz="2400" dirty="0"/>
              <a:t>PD </a:t>
            </a:r>
            <a:r>
              <a:rPr lang="zh-CN" altLang="en-US" sz="2400" dirty="0"/>
              <a:t>也通过 </a:t>
            </a:r>
            <a:r>
              <a:rPr lang="en-US" altLang="zh-CN" sz="2400" dirty="0"/>
              <a:t>etcd </a:t>
            </a:r>
            <a:r>
              <a:rPr lang="zh-CN" altLang="en-US" sz="2400" dirty="0"/>
              <a:t>的 </a:t>
            </a:r>
            <a:r>
              <a:rPr lang="en-US" altLang="zh-CN" sz="2400" dirty="0"/>
              <a:t>raft</a:t>
            </a:r>
            <a:r>
              <a:rPr lang="zh-CN" altLang="en-US" sz="2400" dirty="0"/>
              <a:t>，保证了数据的强一致性，不用担心数据丢失的问题。</a:t>
            </a:r>
          </a:p>
        </p:txBody>
      </p:sp>
    </p:spTree>
    <p:extLst>
      <p:ext uri="{BB962C8B-B14F-4D97-AF65-F5344CB8AC3E}">
        <p14:creationId xmlns:p14="http://schemas.microsoft.com/office/powerpoint/2010/main" val="3907883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心跳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3DFCB84-A28E-464B-AB53-0F6F26F84EFF}"/>
              </a:ext>
            </a:extLst>
          </p:cNvPr>
          <p:cNvSpPr txBox="1"/>
          <p:nvPr/>
        </p:nvSpPr>
        <p:spPr>
          <a:xfrm>
            <a:off x="809899" y="1839249"/>
            <a:ext cx="8224373" cy="580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PD</a:t>
            </a:r>
            <a:r>
              <a:rPr lang="zh-CN" altLang="en-US" sz="2400" dirty="0"/>
              <a:t>通过心跳向</a:t>
            </a:r>
            <a:r>
              <a:rPr lang="en-US" altLang="zh-CN" sz="2400" dirty="0" err="1"/>
              <a:t>TiKV</a:t>
            </a:r>
            <a:r>
              <a:rPr lang="zh-CN" altLang="en-US" sz="2400" dirty="0"/>
              <a:t>和</a:t>
            </a:r>
            <a:r>
              <a:rPr lang="en-US" altLang="zh-CN" sz="2400" dirty="0"/>
              <a:t>raft-group</a:t>
            </a:r>
            <a:r>
              <a:rPr lang="zh-CN" altLang="en-US" sz="2400" dirty="0"/>
              <a:t>传递指令</a:t>
            </a:r>
            <a:endParaRPr lang="en-US" altLang="zh-CN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31475A-8404-434C-AC87-A979729EDC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00" t="28343" r="30743" b="47200"/>
          <a:stretch/>
        </p:blipFill>
        <p:spPr>
          <a:xfrm>
            <a:off x="838080" y="2818543"/>
            <a:ext cx="9988174" cy="282983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95A22C4-AA09-4E9B-816F-A79715F2C2E3}"/>
              </a:ext>
            </a:extLst>
          </p:cNvPr>
          <p:cNvSpPr txBox="1"/>
          <p:nvPr/>
        </p:nvSpPr>
        <p:spPr>
          <a:xfrm>
            <a:off x="877824" y="5993239"/>
            <a:ext cx="4592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From: pd\pkg\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faketikv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client.go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5190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D8E9EE3-339F-4452-8F90-562B7B1E48AE}"/>
              </a:ext>
            </a:extLst>
          </p:cNvPr>
          <p:cNvSpPr txBox="1"/>
          <p:nvPr/>
        </p:nvSpPr>
        <p:spPr>
          <a:xfrm>
            <a:off x="908720" y="1584580"/>
            <a:ext cx="10092478" cy="4455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假设</a:t>
            </a:r>
            <a:r>
              <a:rPr lang="en-US" altLang="zh-CN" sz="2400" dirty="0"/>
              <a:t>client</a:t>
            </a:r>
            <a:r>
              <a:rPr lang="zh-CN" altLang="en-US" sz="2400" dirty="0"/>
              <a:t>要向键值为</a:t>
            </a:r>
            <a:r>
              <a:rPr lang="en-US" altLang="zh-CN" sz="2400" dirty="0"/>
              <a:t>key</a:t>
            </a:r>
            <a:r>
              <a:rPr lang="zh-CN" altLang="en-US" sz="2400" dirty="0"/>
              <a:t>的存储位置存入值</a:t>
            </a:r>
            <a:r>
              <a:rPr lang="en-US" altLang="zh-CN" sz="2400" dirty="0"/>
              <a:t>a,</a:t>
            </a:r>
            <a:r>
              <a:rPr lang="zh-CN" altLang="en-US" sz="2400" dirty="0"/>
              <a:t>那么会发生以下这些情况：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1.Client</a:t>
            </a:r>
            <a:r>
              <a:rPr lang="zh-CN" altLang="en-US" sz="2400" dirty="0"/>
              <a:t>先从</a:t>
            </a:r>
            <a:r>
              <a:rPr lang="en-US" altLang="zh-CN" sz="2400" dirty="0"/>
              <a:t>PD</a:t>
            </a:r>
            <a:r>
              <a:rPr lang="zh-CN" altLang="en-US" sz="2400" dirty="0"/>
              <a:t>获取</a:t>
            </a:r>
            <a:r>
              <a:rPr lang="en-US" altLang="zh-CN" sz="2400" dirty="0"/>
              <a:t>key</a:t>
            </a:r>
            <a:r>
              <a:rPr lang="zh-CN" altLang="en-US" sz="2400" dirty="0"/>
              <a:t>属于哪个</a:t>
            </a:r>
            <a:r>
              <a:rPr lang="en-US" altLang="zh-CN" sz="2400" dirty="0" err="1"/>
              <a:t>region,PD</a:t>
            </a:r>
            <a:r>
              <a:rPr lang="zh-CN" altLang="en-US" sz="2400" dirty="0"/>
              <a:t>将这个</a:t>
            </a:r>
            <a:r>
              <a:rPr lang="en-US" altLang="zh-CN" sz="2400" dirty="0"/>
              <a:t>region</a:t>
            </a:r>
            <a:r>
              <a:rPr lang="zh-CN" altLang="en-US" sz="2400" dirty="0"/>
              <a:t>的元信息返回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2.Client</a:t>
            </a:r>
            <a:r>
              <a:rPr lang="zh-CN" altLang="en-US" sz="2400" dirty="0"/>
              <a:t>将返回的结果存入</a:t>
            </a:r>
            <a:r>
              <a:rPr lang="en-US" altLang="zh-CN" sz="2400" dirty="0"/>
              <a:t>cache</a:t>
            </a:r>
            <a:r>
              <a:rPr lang="zh-CN" altLang="en-US" sz="2400" dirty="0"/>
              <a:t>，下回就不用</a:t>
            </a:r>
            <a:r>
              <a:rPr lang="en-US" altLang="zh-CN" sz="2400" dirty="0"/>
              <a:t>PD</a:t>
            </a:r>
            <a:r>
              <a:rPr lang="zh-CN" altLang="en-US" sz="2400" dirty="0"/>
              <a:t>再返回结果了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3.</a:t>
            </a:r>
            <a:r>
              <a:rPr lang="zh-CN" altLang="en-US" sz="2400" dirty="0"/>
              <a:t>当发生</a:t>
            </a:r>
            <a:r>
              <a:rPr lang="en-US" altLang="zh-CN" sz="2400" dirty="0"/>
              <a:t>leader</a:t>
            </a:r>
            <a:r>
              <a:rPr lang="zh-CN" altLang="en-US" sz="2400" dirty="0"/>
              <a:t>转移的情况，</a:t>
            </a:r>
            <a:r>
              <a:rPr lang="en-US" altLang="zh-CN" sz="2400" dirty="0" err="1"/>
              <a:t>Tikv</a:t>
            </a:r>
            <a:r>
              <a:rPr lang="zh-CN" altLang="en-US" sz="2400" dirty="0"/>
              <a:t>会返回</a:t>
            </a:r>
            <a:r>
              <a:rPr lang="en-US" altLang="zh-CN" sz="2400" dirty="0" err="1"/>
              <a:t>Notleader</a:t>
            </a:r>
            <a:r>
              <a:rPr lang="zh-CN" altLang="en-US" sz="2400" dirty="0"/>
              <a:t>错误，并返回新的新的 </a:t>
            </a:r>
            <a:r>
              <a:rPr lang="en-US" altLang="zh-CN" sz="2400" dirty="0"/>
              <a:t>leader </a:t>
            </a:r>
            <a:r>
              <a:rPr lang="zh-CN" altLang="en-US" sz="2400" dirty="0"/>
              <a:t>的地址，</a:t>
            </a:r>
            <a:r>
              <a:rPr lang="en-US" altLang="zh-CN" sz="2400" dirty="0"/>
              <a:t>client </a:t>
            </a:r>
            <a:r>
              <a:rPr lang="zh-CN" altLang="en-US" sz="2400" dirty="0"/>
              <a:t>在 </a:t>
            </a:r>
            <a:r>
              <a:rPr lang="en-US" altLang="zh-CN" sz="2400" dirty="0"/>
              <a:t>cache </a:t>
            </a:r>
            <a:r>
              <a:rPr lang="zh-CN" altLang="en-US" sz="2400" dirty="0"/>
              <a:t>里面更新，并重新向新的 </a:t>
            </a:r>
            <a:r>
              <a:rPr lang="en-US" altLang="zh-CN" sz="2400" dirty="0"/>
              <a:t>leader </a:t>
            </a:r>
            <a:r>
              <a:rPr lang="zh-CN" altLang="en-US" sz="2400" dirty="0"/>
              <a:t>发送请求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4.</a:t>
            </a:r>
            <a:r>
              <a:rPr lang="zh-CN" altLang="en-US" sz="2400" dirty="0"/>
              <a:t>也可能发生</a:t>
            </a:r>
            <a:r>
              <a:rPr lang="en-US" altLang="zh-CN" sz="2400" dirty="0"/>
              <a:t>region</a:t>
            </a:r>
            <a:r>
              <a:rPr lang="zh-CN" altLang="en-US" sz="2400" dirty="0"/>
              <a:t>分裂的情况，这时候这个</a:t>
            </a:r>
            <a:r>
              <a:rPr lang="en-US" altLang="zh-CN" sz="2400" dirty="0"/>
              <a:t>key</a:t>
            </a:r>
            <a:r>
              <a:rPr lang="zh-CN" altLang="en-US" sz="2400" dirty="0"/>
              <a:t>可能已经转移到一个新的</a:t>
            </a:r>
            <a:r>
              <a:rPr lang="en-US" altLang="zh-CN" sz="2400" dirty="0"/>
              <a:t>region</a:t>
            </a:r>
            <a:r>
              <a:rPr lang="zh-CN" altLang="en-US" sz="2400" dirty="0"/>
              <a:t>上面</a:t>
            </a:r>
            <a:r>
              <a:rPr lang="en-US" altLang="zh-CN" sz="2400" dirty="0"/>
              <a:t>client</a:t>
            </a:r>
            <a:r>
              <a:rPr lang="zh-CN" altLang="en-US" sz="2400" dirty="0"/>
              <a:t>收到</a:t>
            </a:r>
            <a:r>
              <a:rPr lang="en-US" altLang="zh-CN" sz="2400" dirty="0" err="1"/>
              <a:t>Stalecommand</a:t>
            </a:r>
            <a:r>
              <a:rPr lang="zh-CN" altLang="en-US" sz="2400" dirty="0"/>
              <a:t>错误，回到</a:t>
            </a:r>
            <a:r>
              <a:rPr lang="en-US" altLang="zh-CN" sz="2400" dirty="0"/>
              <a:t>1</a:t>
            </a:r>
            <a:r>
              <a:rPr lang="zh-CN" altLang="en-US" sz="2400" dirty="0"/>
              <a:t>状态，</a:t>
            </a:r>
            <a:r>
              <a:rPr lang="en-US" altLang="zh-CN" sz="2400" dirty="0"/>
              <a:t>client</a:t>
            </a:r>
            <a:r>
              <a:rPr lang="zh-CN" altLang="en-US" sz="2400" dirty="0"/>
              <a:t>从</a:t>
            </a:r>
            <a:r>
              <a:rPr lang="en-US" altLang="zh-CN" sz="2400" dirty="0"/>
              <a:t>PD</a:t>
            </a:r>
            <a:r>
              <a:rPr lang="zh-CN" altLang="en-US" sz="2400" dirty="0"/>
              <a:t>获取</a:t>
            </a:r>
            <a:r>
              <a:rPr lang="en-US" altLang="zh-CN" sz="2400" dirty="0"/>
              <a:t>region</a:t>
            </a:r>
          </a:p>
        </p:txBody>
      </p:sp>
    </p:spTree>
    <p:extLst>
      <p:ext uri="{BB962C8B-B14F-4D97-AF65-F5344CB8AC3E}">
        <p14:creationId xmlns:p14="http://schemas.microsoft.com/office/powerpoint/2010/main" val="700528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en-US" altLang="zh-CN" sz="6000" spc="-1" dirty="0" err="1">
                <a:solidFill>
                  <a:srgbClr val="000000"/>
                </a:solidFill>
                <a:latin typeface="等线 Light"/>
              </a:rPr>
              <a:t>TiDB</a:t>
            </a:r>
            <a:r>
              <a:rPr lang="zh-CN" altLang="en-US" sz="6000" spc="-1" dirty="0">
                <a:solidFill>
                  <a:srgbClr val="000000"/>
                </a:solidFill>
                <a:latin typeface="等线 Light"/>
              </a:rPr>
              <a:t>的设计思想</a:t>
            </a:r>
            <a:endParaRPr lang="en-US" altLang="zh-CN" sz="6000" spc="-1" dirty="0">
              <a:solidFill>
                <a:srgbClr val="000000"/>
              </a:solidFill>
              <a:latin typeface="等线 Light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523880" y="362952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等线"/>
              </a:rPr>
              <a:t>李晓桐</a:t>
            </a:r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029048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2896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903036" y="3989457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1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2 region 3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2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29" name="椭圆 128">
            <a:extLst>
              <a:ext uri="{FF2B5EF4-FFF2-40B4-BE49-F238E27FC236}">
                <a16:creationId xmlns:a16="http://schemas.microsoft.com/office/drawing/2014/main" id="{F7641AD1-AF99-41C7-B2A8-2600C63C0941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C6DF09AE-4148-4C67-8B99-9A587E317EEE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6B0968EF-58C5-43DD-B136-515173DE98F5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最简单的情况：</a:t>
            </a:r>
            <a:r>
              <a:rPr lang="en-US" altLang="zh-CN" sz="2400" dirty="0">
                <a:solidFill>
                  <a:srgbClr val="C00000"/>
                </a:solidFill>
              </a:rPr>
              <a:t>client</a:t>
            </a:r>
            <a:r>
              <a:rPr lang="zh-CN" altLang="en-US" sz="2400" dirty="0">
                <a:solidFill>
                  <a:srgbClr val="C00000"/>
                </a:solidFill>
              </a:rPr>
              <a:t>的</a:t>
            </a:r>
            <a:r>
              <a:rPr lang="en-US" altLang="zh-CN" sz="2400" dirty="0">
                <a:solidFill>
                  <a:srgbClr val="C00000"/>
                </a:solidFill>
              </a:rPr>
              <a:t>cache</a:t>
            </a:r>
            <a:r>
              <a:rPr lang="zh-CN" altLang="en-US" sz="2400" dirty="0">
                <a:solidFill>
                  <a:srgbClr val="C00000"/>
                </a:solidFill>
              </a:rPr>
              <a:t>中有记录</a:t>
            </a:r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F73B2D30-2E1B-4ED8-BD18-88BA1427E396}"/>
              </a:ext>
            </a:extLst>
          </p:cNvPr>
          <p:cNvSpPr txBox="1"/>
          <p:nvPr/>
        </p:nvSpPr>
        <p:spPr>
          <a:xfrm>
            <a:off x="3782544" y="4617432"/>
            <a:ext cx="120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cache</a:t>
            </a:r>
            <a:endParaRPr lang="zh-CN" altLang="en-US" dirty="0"/>
          </a:p>
        </p:txBody>
      </p:sp>
      <p:sp>
        <p:nvSpPr>
          <p:cNvPr id="133" name="左大括号 132">
            <a:extLst>
              <a:ext uri="{FF2B5EF4-FFF2-40B4-BE49-F238E27FC236}">
                <a16:creationId xmlns:a16="http://schemas.microsoft.com/office/drawing/2014/main" id="{21408300-0BF9-4588-8BD5-722D9A8201CF}"/>
              </a:ext>
            </a:extLst>
          </p:cNvPr>
          <p:cNvSpPr/>
          <p:nvPr/>
        </p:nvSpPr>
        <p:spPr>
          <a:xfrm rot="10800000">
            <a:off x="3129405" y="3982597"/>
            <a:ext cx="602035" cy="168102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0583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7606F77-17E1-4CC4-BD6A-0960AC639D93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C55783F-BB10-487D-A1DF-DE3FAC30F384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0F134C0-CBCF-4100-9CED-19195DD23852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54E5A0D-541B-47AC-94AC-C06D5281B792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900CE25-3066-4C07-BA0F-31D59E6ABEB1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7238823-8DCC-4616-AD21-72D41CBAEB7D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2896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903036" y="3989457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1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2 region 3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2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079637B-E595-4F5C-80DD-C2692D95B65C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ABB608A2-A79B-4005-8D5E-F6EDADF90837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F96B017-64EC-48B0-A978-18781C9A3485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AF048FD3-0434-4864-BD18-667DD7AFF6B8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94051CB-811D-4916-B627-4639470BD5A0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C47F64C-7BEB-4220-81CD-3FD6D310D657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0146DCD6-80C8-42E4-9572-E977D641CEE1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2870349-0AF8-4618-91FD-0A7F6A03EF91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FA7BF0F-C363-432E-AA06-E99934547AF2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3A66BBA4-94A6-4421-A402-7C9E3F687EBC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165F5C73-D807-471A-9A41-6A1DAC619203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0C333D9-BBFF-46D3-A09E-3E002001A0E6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2AD2C259-F750-457F-B4F1-4F6F7B8ACBB8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F8E416EB-642E-41E0-90ED-85FD7D0094E6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D2D3042E-4D7E-4527-8CFB-99DC6E3FBE1B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22" name="连接符: 曲线 21">
            <a:extLst>
              <a:ext uri="{FF2B5EF4-FFF2-40B4-BE49-F238E27FC236}">
                <a16:creationId xmlns:a16="http://schemas.microsoft.com/office/drawing/2014/main" id="{094E9BB3-34AD-4197-9903-70878EE01AF3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2947672" y="1546244"/>
            <a:ext cx="4604176" cy="1938942"/>
          </a:xfrm>
          <a:prstGeom prst="curvedConnector3">
            <a:avLst>
              <a:gd name="adj1" fmla="val 169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18173AD9-E071-44DA-9582-5B5E2D8E2307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49F92370-4EF4-4F62-B6EC-6BCB8A9E9FF6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7AF05580-BEFA-4133-9710-78C1F360727D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CED79040-3375-4F75-A1A7-79B13B43A988}"/>
              </a:ext>
            </a:extLst>
          </p:cNvPr>
          <p:cNvSpPr txBox="1"/>
          <p:nvPr/>
        </p:nvSpPr>
        <p:spPr>
          <a:xfrm>
            <a:off x="3782544" y="4617432"/>
            <a:ext cx="120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cache</a:t>
            </a:r>
            <a:endParaRPr lang="zh-CN" altLang="en-US" dirty="0"/>
          </a:p>
        </p:txBody>
      </p:sp>
      <p:sp>
        <p:nvSpPr>
          <p:cNvPr id="60" name="左大括号 59">
            <a:extLst>
              <a:ext uri="{FF2B5EF4-FFF2-40B4-BE49-F238E27FC236}">
                <a16:creationId xmlns:a16="http://schemas.microsoft.com/office/drawing/2014/main" id="{102EEC88-8E5A-49CF-AA56-89B794E05906}"/>
              </a:ext>
            </a:extLst>
          </p:cNvPr>
          <p:cNvSpPr/>
          <p:nvPr/>
        </p:nvSpPr>
        <p:spPr>
          <a:xfrm rot="10800000">
            <a:off x="3129405" y="3982597"/>
            <a:ext cx="602035" cy="168102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AD10E4B6-11F9-4DD6-AF23-3FD74E3D7AD2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最简单的情况：</a:t>
            </a:r>
            <a:r>
              <a:rPr lang="en-US" altLang="zh-CN" sz="2400" dirty="0">
                <a:solidFill>
                  <a:srgbClr val="C00000"/>
                </a:solidFill>
              </a:rPr>
              <a:t>client</a:t>
            </a:r>
            <a:r>
              <a:rPr lang="zh-CN" altLang="en-US" sz="2400" dirty="0">
                <a:solidFill>
                  <a:srgbClr val="C00000"/>
                </a:solidFill>
              </a:rPr>
              <a:t>的</a:t>
            </a:r>
            <a:r>
              <a:rPr lang="en-US" altLang="zh-CN" sz="2400" dirty="0">
                <a:solidFill>
                  <a:srgbClr val="C00000"/>
                </a:solidFill>
              </a:rPr>
              <a:t>cache</a:t>
            </a:r>
            <a:r>
              <a:rPr lang="zh-CN" altLang="en-US" sz="2400" dirty="0">
                <a:solidFill>
                  <a:srgbClr val="C00000"/>
                </a:solidFill>
              </a:rPr>
              <a:t>中有记录</a:t>
            </a:r>
          </a:p>
        </p:txBody>
      </p:sp>
    </p:spTree>
    <p:extLst>
      <p:ext uri="{BB962C8B-B14F-4D97-AF65-F5344CB8AC3E}">
        <p14:creationId xmlns:p14="http://schemas.microsoft.com/office/powerpoint/2010/main" val="2041510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2896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5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5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903036" y="3989457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1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B90B58B0-03B7-404B-A5EC-1E10E755D5F3}"/>
              </a:ext>
            </a:extLst>
          </p:cNvPr>
          <p:cNvCxnSpPr>
            <a:endCxn id="6" idx="2"/>
          </p:cNvCxnSpPr>
          <p:nvPr/>
        </p:nvCxnSpPr>
        <p:spPr>
          <a:xfrm flipV="1">
            <a:off x="2951444" y="3396342"/>
            <a:ext cx="1240022" cy="32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143E048-FCDE-4116-861E-B5DC17CDA418}"/>
              </a:ext>
            </a:extLst>
          </p:cNvPr>
          <p:cNvSpPr txBox="1"/>
          <p:nvPr/>
        </p:nvSpPr>
        <p:spPr>
          <a:xfrm>
            <a:off x="4298438" y="4678967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T1R2:key1~key100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Leader:T1R2 T2R1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A94A91D-CF4D-4A77-9FD5-ED3EE2DADE36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Cache</a:t>
            </a:r>
            <a:r>
              <a:rPr lang="zh-CN" altLang="en-US" sz="2400" dirty="0">
                <a:solidFill>
                  <a:srgbClr val="C00000"/>
                </a:solidFill>
              </a:rPr>
              <a:t>中没有记录则从</a:t>
            </a:r>
            <a:r>
              <a:rPr lang="en-US" altLang="zh-CN" sz="2400" dirty="0">
                <a:solidFill>
                  <a:srgbClr val="C00000"/>
                </a:solidFill>
              </a:rPr>
              <a:t>PD</a:t>
            </a:r>
            <a:r>
              <a:rPr lang="zh-CN" altLang="en-US" sz="2400" dirty="0">
                <a:solidFill>
                  <a:srgbClr val="C00000"/>
                </a:solidFill>
              </a:rPr>
              <a:t>获取</a:t>
            </a:r>
          </a:p>
        </p:txBody>
      </p:sp>
    </p:spTree>
    <p:extLst>
      <p:ext uri="{BB962C8B-B14F-4D97-AF65-F5344CB8AC3E}">
        <p14:creationId xmlns:p14="http://schemas.microsoft.com/office/powerpoint/2010/main" val="36531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49" grpId="0" animBg="1"/>
      <p:bldP spid="50" grpId="0" animBg="1"/>
      <p:bldP spid="51" grpId="0" animBg="1"/>
      <p:bldP spid="14" grpId="0"/>
      <p:bldP spid="54" grpId="0"/>
      <p:bldP spid="55" grpId="0"/>
      <p:bldP spid="5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2896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5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5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903036" y="3989457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1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B90B58B0-03B7-404B-A5EC-1E10E755D5F3}"/>
              </a:ext>
            </a:extLst>
          </p:cNvPr>
          <p:cNvCxnSpPr>
            <a:endCxn id="6" idx="2"/>
          </p:cNvCxnSpPr>
          <p:nvPr/>
        </p:nvCxnSpPr>
        <p:spPr>
          <a:xfrm flipV="1">
            <a:off x="2951444" y="3396342"/>
            <a:ext cx="1240022" cy="32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143E048-FCDE-4116-861E-B5DC17CDA418}"/>
              </a:ext>
            </a:extLst>
          </p:cNvPr>
          <p:cNvSpPr txBox="1"/>
          <p:nvPr/>
        </p:nvSpPr>
        <p:spPr>
          <a:xfrm>
            <a:off x="4298438" y="4678967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T1R2:key1~key100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Leader:T1R2 T2R1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cxnSp>
        <p:nvCxnSpPr>
          <p:cNvPr id="9" name="连接符: 曲线 8">
            <a:extLst>
              <a:ext uri="{FF2B5EF4-FFF2-40B4-BE49-F238E27FC236}">
                <a16:creationId xmlns:a16="http://schemas.microsoft.com/office/drawing/2014/main" id="{8B628F1A-088B-4519-B3DF-1F57242A4E1D}"/>
              </a:ext>
            </a:extLst>
          </p:cNvPr>
          <p:cNvCxnSpPr>
            <a:cxnSpLocks/>
            <a:stCxn id="5" idx="0"/>
          </p:cNvCxnSpPr>
          <p:nvPr/>
        </p:nvCxnSpPr>
        <p:spPr>
          <a:xfrm rot="5400000" flipH="1" flipV="1">
            <a:off x="4026534" y="-543576"/>
            <a:ext cx="1435493" cy="561513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>
            <a:extLst>
              <a:ext uri="{FF2B5EF4-FFF2-40B4-BE49-F238E27FC236}">
                <a16:creationId xmlns:a16="http://schemas.microsoft.com/office/drawing/2014/main" id="{EBDA0BCD-3FDF-4D19-8F81-EA44B7CC82B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F50CCBE5-DD70-4361-88C6-36EFB79AAB72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7D717922-BF55-4BB3-87DB-A089C522FC43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9CB9A534-188F-462E-A83E-20A320A53F4D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4B9464D7-C46D-4418-AD48-3C7A0E4CFC2D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0CB2D4CF-8A9B-4BB2-B020-FAFFBDEFE0FD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09A46780-1D03-4057-A0AB-30BBC650C3E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88E4DB76-CF08-4766-967F-3F91168FAB2C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620E59C4-2685-44DE-9BA1-368D41B21C65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D15AC01F-F6FF-4F0B-8393-185751C5F3C4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91138E00-79E1-462C-A018-59560CC949A4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4281EDA6-3638-4156-AF2F-0FA48DA4F88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DC92401F-A9C3-4E19-BB88-8C94DBDD19AD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182B800B-D91A-4E8B-908A-7C640F63A1B8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62DCE41D-3A74-4AE4-9AA5-9679F831857B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01EBDD16-092B-49A8-B5CF-6F3C2CC7B441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7341DC5B-B38A-43F6-BD3A-3F7E7D8C00BE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B705830A-FB11-46D8-A7C4-662F45586E1E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377D9685-C33F-4683-8BC5-CE90EC32DC3F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23451B91-044F-460C-BA4C-6CFDC88F95D7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AA7AEDA3-1522-4D07-8114-4B68422A509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C1C437D4-97FD-4305-B153-A8CBEA3871A1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Cache</a:t>
            </a:r>
            <a:r>
              <a:rPr lang="zh-CN" altLang="en-US" sz="2400" dirty="0">
                <a:solidFill>
                  <a:srgbClr val="C00000"/>
                </a:solidFill>
              </a:rPr>
              <a:t>中没有记录则从</a:t>
            </a:r>
            <a:r>
              <a:rPr lang="en-US" altLang="zh-CN" sz="2400" dirty="0">
                <a:solidFill>
                  <a:srgbClr val="C00000"/>
                </a:solidFill>
              </a:rPr>
              <a:t>PD</a:t>
            </a:r>
            <a:r>
              <a:rPr lang="zh-CN" altLang="en-US" sz="2400" dirty="0">
                <a:solidFill>
                  <a:srgbClr val="C00000"/>
                </a:solidFill>
              </a:rPr>
              <a:t>获取</a:t>
            </a:r>
          </a:p>
        </p:txBody>
      </p:sp>
    </p:spTree>
    <p:extLst>
      <p:ext uri="{BB962C8B-B14F-4D97-AF65-F5344CB8AC3E}">
        <p14:creationId xmlns:p14="http://schemas.microsoft.com/office/powerpoint/2010/main" val="18933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3487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863276" y="4012177"/>
            <a:ext cx="10507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Key 10</a:t>
            </a:r>
            <a:endParaRPr lang="zh-CN" altLang="en-US" sz="16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31021" y="5970121"/>
            <a:ext cx="2073956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Leader:T1R1 T2R2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517745A5-4473-42B5-9E5B-3C2C74914FA5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Leader</a:t>
            </a:r>
            <a:r>
              <a:rPr lang="zh-CN" altLang="en-US" sz="2400" dirty="0">
                <a:solidFill>
                  <a:srgbClr val="C00000"/>
                </a:solidFill>
              </a:rPr>
              <a:t>转移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AD6662BF-635E-4E78-A045-11E38979C631}"/>
              </a:ext>
            </a:extLst>
          </p:cNvPr>
          <p:cNvSpPr txBox="1"/>
          <p:nvPr/>
        </p:nvSpPr>
        <p:spPr>
          <a:xfrm>
            <a:off x="4173485" y="4690325"/>
            <a:ext cx="2622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T2R2: key1~key100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24217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3487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863276" y="4012177"/>
            <a:ext cx="10507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Key 10</a:t>
            </a:r>
            <a:endParaRPr lang="zh-CN" altLang="en-US" sz="16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31021" y="5970121"/>
            <a:ext cx="2073956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Leader:T1R1 T2R2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517745A5-4473-42B5-9E5B-3C2C74914FA5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Leader</a:t>
            </a:r>
            <a:r>
              <a:rPr lang="zh-CN" altLang="en-US" sz="2400" dirty="0">
                <a:solidFill>
                  <a:srgbClr val="C00000"/>
                </a:solidFill>
              </a:rPr>
              <a:t>转移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AD6662BF-635E-4E78-A045-11E38979C631}"/>
              </a:ext>
            </a:extLst>
          </p:cNvPr>
          <p:cNvSpPr txBox="1"/>
          <p:nvPr/>
        </p:nvSpPr>
        <p:spPr>
          <a:xfrm>
            <a:off x="4173485" y="4690325"/>
            <a:ext cx="2622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T2R2: key1~key100</a:t>
            </a:r>
            <a:endParaRPr lang="zh-CN" altLang="en-US" dirty="0"/>
          </a:p>
        </p:txBody>
      </p:sp>
      <p:cxnSp>
        <p:nvCxnSpPr>
          <p:cNvPr id="18" name="连接符: 曲线 17">
            <a:extLst>
              <a:ext uri="{FF2B5EF4-FFF2-40B4-BE49-F238E27FC236}">
                <a16:creationId xmlns:a16="http://schemas.microsoft.com/office/drawing/2014/main" id="{E112FE1D-489D-49DF-844D-B0349215CFF8}"/>
              </a:ext>
            </a:extLst>
          </p:cNvPr>
          <p:cNvCxnSpPr>
            <a:stCxn id="5" idx="0"/>
            <a:endCxn id="86" idx="1"/>
          </p:cNvCxnSpPr>
          <p:nvPr/>
        </p:nvCxnSpPr>
        <p:spPr>
          <a:xfrm rot="5400000" flipH="1" flipV="1">
            <a:off x="4026532" y="-543576"/>
            <a:ext cx="1435495" cy="5615137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9022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3487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863276" y="4012177"/>
            <a:ext cx="10507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Key 10</a:t>
            </a:r>
            <a:endParaRPr lang="zh-CN" altLang="en-US" sz="16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31021" y="5970121"/>
            <a:ext cx="2073956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Leader:T1R1 T2R2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517745A5-4473-42B5-9E5B-3C2C74914FA5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Leader</a:t>
            </a:r>
            <a:r>
              <a:rPr lang="zh-CN" altLang="en-US" sz="2400" dirty="0">
                <a:solidFill>
                  <a:srgbClr val="C00000"/>
                </a:solidFill>
              </a:rPr>
              <a:t>转移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AD6662BF-635E-4E78-A045-11E38979C631}"/>
              </a:ext>
            </a:extLst>
          </p:cNvPr>
          <p:cNvSpPr txBox="1"/>
          <p:nvPr/>
        </p:nvSpPr>
        <p:spPr>
          <a:xfrm>
            <a:off x="4173485" y="4690325"/>
            <a:ext cx="2622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T1R1: key1~key100</a:t>
            </a:r>
            <a:endParaRPr lang="zh-CN" altLang="en-US" dirty="0"/>
          </a:p>
        </p:txBody>
      </p:sp>
      <p:cxnSp>
        <p:nvCxnSpPr>
          <p:cNvPr id="12" name="连接符: 曲线 11">
            <a:extLst>
              <a:ext uri="{FF2B5EF4-FFF2-40B4-BE49-F238E27FC236}">
                <a16:creationId xmlns:a16="http://schemas.microsoft.com/office/drawing/2014/main" id="{C4018C21-72DE-4DD2-9242-41768A1E6856}"/>
              </a:ext>
            </a:extLst>
          </p:cNvPr>
          <p:cNvCxnSpPr>
            <a:stCxn id="86" idx="1"/>
            <a:endCxn id="5" idx="0"/>
          </p:cNvCxnSpPr>
          <p:nvPr/>
        </p:nvCxnSpPr>
        <p:spPr>
          <a:xfrm rot="10800000" flipV="1">
            <a:off x="1936712" y="1546243"/>
            <a:ext cx="5615137" cy="1435495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948C9B41-19FE-4FF0-A733-4E58C96C1355}"/>
              </a:ext>
            </a:extLst>
          </p:cNvPr>
          <p:cNvSpPr txBox="1"/>
          <p:nvPr/>
        </p:nvSpPr>
        <p:spPr>
          <a:xfrm>
            <a:off x="4038127" y="1760637"/>
            <a:ext cx="29628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>
                <a:solidFill>
                  <a:srgbClr val="C00000"/>
                </a:solidFill>
              </a:rPr>
              <a:t>notLeader</a:t>
            </a:r>
            <a:r>
              <a:rPr lang="en-US" altLang="zh-CN" sz="2400" dirty="0">
                <a:solidFill>
                  <a:srgbClr val="C00000"/>
                </a:solidFill>
              </a:rPr>
              <a:t> Error</a:t>
            </a:r>
          </a:p>
          <a:p>
            <a:r>
              <a:rPr lang="en-US" altLang="zh-CN" sz="2400" dirty="0" err="1">
                <a:solidFill>
                  <a:srgbClr val="C00000"/>
                </a:solidFill>
              </a:rPr>
              <a:t>Newleader</a:t>
            </a:r>
            <a:r>
              <a:rPr lang="en-US" altLang="zh-CN" sz="2400" dirty="0">
                <a:solidFill>
                  <a:srgbClr val="C00000"/>
                </a:solidFill>
              </a:rPr>
              <a:t> in T2R2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7496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3487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863276" y="4012177"/>
            <a:ext cx="10507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Key 10</a:t>
            </a:r>
            <a:endParaRPr lang="zh-CN" altLang="en-US" sz="16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1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31021" y="5970121"/>
            <a:ext cx="2073956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Leader:T1R1 T2R2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517745A5-4473-42B5-9E5B-3C2C74914FA5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Leader</a:t>
            </a:r>
            <a:r>
              <a:rPr lang="zh-CN" altLang="en-US" sz="2400" dirty="0">
                <a:solidFill>
                  <a:srgbClr val="C00000"/>
                </a:solidFill>
              </a:rPr>
              <a:t>转移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AD6662BF-635E-4E78-A045-11E38979C631}"/>
              </a:ext>
            </a:extLst>
          </p:cNvPr>
          <p:cNvSpPr txBox="1"/>
          <p:nvPr/>
        </p:nvSpPr>
        <p:spPr>
          <a:xfrm>
            <a:off x="4173485" y="4690325"/>
            <a:ext cx="2622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T1R1: key1~key100</a:t>
            </a:r>
            <a:endParaRPr lang="zh-CN" altLang="en-US" dirty="0"/>
          </a:p>
        </p:txBody>
      </p:sp>
      <p:cxnSp>
        <p:nvCxnSpPr>
          <p:cNvPr id="3" name="连接符: 曲线 2">
            <a:extLst>
              <a:ext uri="{FF2B5EF4-FFF2-40B4-BE49-F238E27FC236}">
                <a16:creationId xmlns:a16="http://schemas.microsoft.com/office/drawing/2014/main" id="{AACA9D27-E622-4360-9775-C175C4C42DF1}"/>
              </a:ext>
            </a:extLst>
          </p:cNvPr>
          <p:cNvCxnSpPr>
            <a:cxnSpLocks/>
            <a:stCxn id="5" idx="0"/>
            <a:endCxn id="95" idx="1"/>
          </p:cNvCxnSpPr>
          <p:nvPr/>
        </p:nvCxnSpPr>
        <p:spPr>
          <a:xfrm rot="16200000" flipH="1">
            <a:off x="4439711" y="478738"/>
            <a:ext cx="619551" cy="5625552"/>
          </a:xfrm>
          <a:prstGeom prst="curvedConnector4">
            <a:avLst>
              <a:gd name="adj1" fmla="val -36898"/>
              <a:gd name="adj2" fmla="val 59036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85284D0A-14B7-4499-8BCE-C1961695456F}"/>
              </a:ext>
            </a:extLst>
          </p:cNvPr>
          <p:cNvSpPr txBox="1"/>
          <p:nvPr/>
        </p:nvSpPr>
        <p:spPr>
          <a:xfrm>
            <a:off x="4055165" y="1757806"/>
            <a:ext cx="2363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找到新的</a:t>
            </a:r>
            <a:r>
              <a:rPr lang="en-US" altLang="zh-CN" sz="2400" dirty="0">
                <a:solidFill>
                  <a:srgbClr val="C00000"/>
                </a:solidFill>
              </a:rPr>
              <a:t>leader</a:t>
            </a:r>
            <a:r>
              <a:rPr lang="zh-CN" altLang="en-US" sz="2400" dirty="0">
                <a:solidFill>
                  <a:srgbClr val="C00000"/>
                </a:solidFill>
              </a:rPr>
              <a:t>并且更新</a:t>
            </a:r>
            <a:r>
              <a:rPr lang="en-US" altLang="zh-CN" sz="2400" dirty="0">
                <a:solidFill>
                  <a:srgbClr val="C00000"/>
                </a:solidFill>
              </a:rPr>
              <a:t>cache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6502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29" y="1987816"/>
            <a:ext cx="3594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100</a:t>
            </a:r>
            <a:endParaRPr lang="zh-CN" altLang="en-US" sz="24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A94A91D-CF4D-4A77-9FD5-ED3EE2DADE36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其他情况</a:t>
            </a:r>
          </a:p>
        </p:txBody>
      </p:sp>
      <p:cxnSp>
        <p:nvCxnSpPr>
          <p:cNvPr id="13" name="连接符: 曲线 12">
            <a:extLst>
              <a:ext uri="{FF2B5EF4-FFF2-40B4-BE49-F238E27FC236}">
                <a16:creationId xmlns:a16="http://schemas.microsoft.com/office/drawing/2014/main" id="{F699D007-EAD3-410A-8214-DA1EB774D5A1}"/>
              </a:ext>
            </a:extLst>
          </p:cNvPr>
          <p:cNvCxnSpPr>
            <a:stCxn id="5" idx="0"/>
            <a:endCxn id="86" idx="1"/>
          </p:cNvCxnSpPr>
          <p:nvPr/>
        </p:nvCxnSpPr>
        <p:spPr>
          <a:xfrm rot="5400000" flipH="1" flipV="1">
            <a:off x="4026532" y="-543576"/>
            <a:ext cx="1435495" cy="5615137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05EF444-2476-449C-947F-932155C9F39C}"/>
              </a:ext>
            </a:extLst>
          </p:cNvPr>
          <p:cNvSpPr txBox="1"/>
          <p:nvPr/>
        </p:nvSpPr>
        <p:spPr>
          <a:xfrm>
            <a:off x="4185794" y="1817436"/>
            <a:ext cx="24251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发现没有</a:t>
            </a:r>
            <a:r>
              <a:rPr lang="en-US" altLang="zh-CN" sz="2400" dirty="0">
                <a:solidFill>
                  <a:srgbClr val="C00000"/>
                </a:solidFill>
              </a:rPr>
              <a:t>key</a:t>
            </a:r>
            <a:r>
              <a:rPr lang="zh-CN" altLang="en-US" sz="2400" dirty="0">
                <a:solidFill>
                  <a:srgbClr val="C00000"/>
                </a:solidFill>
              </a:rPr>
              <a:t>为</a:t>
            </a:r>
            <a:r>
              <a:rPr lang="en-US" altLang="zh-CN" sz="2400" dirty="0">
                <a:solidFill>
                  <a:srgbClr val="C00000"/>
                </a:solidFill>
              </a:rPr>
              <a:t>100</a:t>
            </a:r>
            <a:r>
              <a:rPr lang="zh-CN" altLang="en-US" sz="2400" dirty="0">
                <a:solidFill>
                  <a:srgbClr val="C00000"/>
                </a:solidFill>
              </a:rPr>
              <a:t>的存储单元</a:t>
            </a:r>
          </a:p>
        </p:txBody>
      </p:sp>
    </p:spTree>
    <p:extLst>
      <p:ext uri="{BB962C8B-B14F-4D97-AF65-F5344CB8AC3E}">
        <p14:creationId xmlns:p14="http://schemas.microsoft.com/office/powerpoint/2010/main" val="24872936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29" y="1987816"/>
            <a:ext cx="3594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100</a:t>
            </a:r>
            <a:endParaRPr lang="zh-CN" altLang="en-US" sz="24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A94A91D-CF4D-4A77-9FD5-ED3EE2DADE36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其他情况</a:t>
            </a:r>
          </a:p>
        </p:txBody>
      </p:sp>
      <p:cxnSp>
        <p:nvCxnSpPr>
          <p:cNvPr id="3" name="连接符: 曲线 2">
            <a:extLst>
              <a:ext uri="{FF2B5EF4-FFF2-40B4-BE49-F238E27FC236}">
                <a16:creationId xmlns:a16="http://schemas.microsoft.com/office/drawing/2014/main" id="{93D9D75E-DC92-4DCE-AD73-965836311E89}"/>
              </a:ext>
            </a:extLst>
          </p:cNvPr>
          <p:cNvCxnSpPr>
            <a:cxnSpLocks/>
            <a:stCxn id="86" idx="1"/>
            <a:endCxn id="5" idx="0"/>
          </p:cNvCxnSpPr>
          <p:nvPr/>
        </p:nvCxnSpPr>
        <p:spPr>
          <a:xfrm rot="10800000" flipV="1">
            <a:off x="1936712" y="1546243"/>
            <a:ext cx="5615137" cy="1435495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B4871ECF-F0C9-4572-9BAD-9B05FBC8792A}"/>
              </a:ext>
            </a:extLst>
          </p:cNvPr>
          <p:cNvSpPr txBox="1"/>
          <p:nvPr/>
        </p:nvSpPr>
        <p:spPr>
          <a:xfrm>
            <a:off x="4157393" y="1497771"/>
            <a:ext cx="25103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Stale command Error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503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目录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solidFill>
                  <a:srgbClr val="C00000"/>
                </a:solidFill>
                <a:latin typeface="等线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整体构架</a:t>
            </a:r>
            <a:endParaRPr lang="en-US" altLang="zh-CN" sz="2800" spc="-1" dirty="0">
              <a:solidFill>
                <a:srgbClr val="C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b="0" strike="noStrike" spc="-1" dirty="0"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如何存储数据</a:t>
            </a:r>
            <a:endParaRPr lang="en-US" altLang="zh-CN" sz="2800" b="0" strike="noStrike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映射关系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>
                <a:latin typeface="等线"/>
              </a:rPr>
              <a:t>PD</a:t>
            </a:r>
            <a:r>
              <a:rPr lang="zh-CN" altLang="en-US" sz="2800" spc="-1" dirty="0">
                <a:latin typeface="等线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调度</a:t>
            </a: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189147168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29" y="1987816"/>
            <a:ext cx="3594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100</a:t>
            </a:r>
            <a:endParaRPr lang="zh-CN" altLang="en-US" sz="24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A94A91D-CF4D-4A77-9FD5-ED3EE2DADE36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其他情况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73B427ED-CEF4-4561-A390-D03A1A8FE36E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2953342" y="3396342"/>
            <a:ext cx="1238124" cy="3265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5940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29" y="1987816"/>
            <a:ext cx="3594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100</a:t>
            </a:r>
            <a:endParaRPr lang="zh-CN" altLang="en-US" sz="24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A94A91D-CF4D-4A77-9FD5-ED3EE2DADE36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其他情况</a:t>
            </a: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554E05B9-1EDA-41E9-BBFD-A73268AB106E}"/>
              </a:ext>
            </a:extLst>
          </p:cNvPr>
          <p:cNvCxnSpPr>
            <a:stCxn id="6" idx="2"/>
          </p:cNvCxnSpPr>
          <p:nvPr/>
        </p:nvCxnSpPr>
        <p:spPr>
          <a:xfrm flipH="1">
            <a:off x="2953342" y="3396342"/>
            <a:ext cx="1238124" cy="3265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连接符: 曲线 13">
            <a:extLst>
              <a:ext uri="{FF2B5EF4-FFF2-40B4-BE49-F238E27FC236}">
                <a16:creationId xmlns:a16="http://schemas.microsoft.com/office/drawing/2014/main" id="{2DB9C515-DF0F-4C23-9B3A-2F6FCA312228}"/>
              </a:ext>
            </a:extLst>
          </p:cNvPr>
          <p:cNvCxnSpPr>
            <a:stCxn id="5" idx="0"/>
            <a:endCxn id="85" idx="1"/>
          </p:cNvCxnSpPr>
          <p:nvPr/>
        </p:nvCxnSpPr>
        <p:spPr>
          <a:xfrm rot="5400000" flipH="1" flipV="1">
            <a:off x="3752025" y="-819037"/>
            <a:ext cx="1985462" cy="5616090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2719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的功能</a:t>
            </a:r>
            <a:r>
              <a:rPr lang="en-US" altLang="zh-CN" dirty="0"/>
              <a:t>——</a:t>
            </a:r>
            <a:r>
              <a:rPr lang="zh-CN" altLang="en-US" dirty="0"/>
              <a:t>总结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2AB2C3-9507-46EC-BF79-4570FFE9EED1}"/>
              </a:ext>
            </a:extLst>
          </p:cNvPr>
          <p:cNvSpPr/>
          <p:nvPr/>
        </p:nvSpPr>
        <p:spPr>
          <a:xfrm>
            <a:off x="1647040" y="1982147"/>
            <a:ext cx="2055980" cy="9427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78DCE55-C2D8-491B-96A1-F7A0630032D4}"/>
              </a:ext>
            </a:extLst>
          </p:cNvPr>
          <p:cNvSpPr txBox="1"/>
          <p:nvPr/>
        </p:nvSpPr>
        <p:spPr>
          <a:xfrm>
            <a:off x="1578882" y="2129812"/>
            <a:ext cx="22945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接收</a:t>
            </a:r>
            <a:r>
              <a:rPr lang="en-US" altLang="zh-CN" dirty="0" err="1"/>
              <a:t>Tikv</a:t>
            </a:r>
            <a:r>
              <a:rPr lang="zh-CN" altLang="en-US" dirty="0"/>
              <a:t>和</a:t>
            </a:r>
            <a:r>
              <a:rPr lang="en-US" altLang="zh-CN" dirty="0"/>
              <a:t>leader</a:t>
            </a:r>
            <a:r>
              <a:rPr lang="zh-CN" altLang="en-US" dirty="0"/>
              <a:t>的信息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69308CD-0CD7-4A99-B266-DC541FEA26C2}"/>
              </a:ext>
            </a:extLst>
          </p:cNvPr>
          <p:cNvSpPr/>
          <p:nvPr/>
        </p:nvSpPr>
        <p:spPr>
          <a:xfrm>
            <a:off x="1657450" y="3446518"/>
            <a:ext cx="2055980" cy="9955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4AF44B3-915D-40DA-8094-DED00C9127D3}"/>
              </a:ext>
            </a:extLst>
          </p:cNvPr>
          <p:cNvSpPr txBox="1"/>
          <p:nvPr/>
        </p:nvSpPr>
        <p:spPr>
          <a:xfrm>
            <a:off x="1589292" y="3594183"/>
            <a:ext cx="22945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通过心跳给</a:t>
            </a:r>
            <a:r>
              <a:rPr lang="en-US" altLang="zh-CN" dirty="0" err="1"/>
              <a:t>TiKV</a:t>
            </a:r>
            <a:r>
              <a:rPr lang="zh-CN" altLang="en-US" dirty="0"/>
              <a:t>和</a:t>
            </a:r>
            <a:r>
              <a:rPr lang="en-US" altLang="zh-CN" dirty="0"/>
              <a:t>leader</a:t>
            </a:r>
            <a:r>
              <a:rPr lang="zh-CN" altLang="en-US" dirty="0"/>
              <a:t>传递指令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D80C4E9-70B2-46F9-A89B-7B6503AF05EE}"/>
              </a:ext>
            </a:extLst>
          </p:cNvPr>
          <p:cNvSpPr/>
          <p:nvPr/>
        </p:nvSpPr>
        <p:spPr>
          <a:xfrm>
            <a:off x="4884357" y="2726161"/>
            <a:ext cx="2294519" cy="9427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1B365EA-C78A-4502-8930-6215A18D513A}"/>
              </a:ext>
            </a:extLst>
          </p:cNvPr>
          <p:cNvSpPr txBox="1"/>
          <p:nvPr/>
        </p:nvSpPr>
        <p:spPr>
          <a:xfrm>
            <a:off x="5077460" y="3010137"/>
            <a:ext cx="2294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给</a:t>
            </a:r>
            <a:r>
              <a:rPr lang="en-US" altLang="zh-CN" dirty="0"/>
              <a:t>client</a:t>
            </a:r>
            <a:r>
              <a:rPr lang="zh-CN" altLang="en-US" dirty="0"/>
              <a:t>提供路由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8459036E-EA30-49A1-9657-C5D15A5CFB94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703020" y="2471493"/>
            <a:ext cx="1181337" cy="726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12674F61-B26F-40E9-B921-F7E4ABD196BF}"/>
              </a:ext>
            </a:extLst>
          </p:cNvPr>
          <p:cNvCxnSpPr>
            <a:cxnSpLocks/>
          </p:cNvCxnSpPr>
          <p:nvPr/>
        </p:nvCxnSpPr>
        <p:spPr>
          <a:xfrm flipV="1">
            <a:off x="3703020" y="3411482"/>
            <a:ext cx="1181337" cy="768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E08A934D-2E29-4C7D-A8D0-4DDB32DE8FEB}"/>
              </a:ext>
            </a:extLst>
          </p:cNvPr>
          <p:cNvSpPr/>
          <p:nvPr/>
        </p:nvSpPr>
        <p:spPr>
          <a:xfrm>
            <a:off x="7797958" y="2686405"/>
            <a:ext cx="2737520" cy="9711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2702B8C-2372-49AA-829A-0DF91F69AC55}"/>
              </a:ext>
            </a:extLst>
          </p:cNvPr>
          <p:cNvSpPr txBox="1"/>
          <p:nvPr/>
        </p:nvSpPr>
        <p:spPr>
          <a:xfrm>
            <a:off x="8195529" y="2851109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生成全局</a:t>
            </a:r>
            <a:r>
              <a:rPr lang="en-US" altLang="zh-CN" dirty="0"/>
              <a:t>TSO</a:t>
            </a:r>
            <a:r>
              <a:rPr lang="zh-CN" altLang="en-US" dirty="0"/>
              <a:t>和全局</a:t>
            </a:r>
            <a:r>
              <a:rPr lang="en-US" altLang="zh-CN" dirty="0"/>
              <a:t>ID</a:t>
            </a:r>
            <a:endParaRPr lang="zh-CN" altLang="en-US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B639EBD9-628F-4CA6-955D-B51869E14F44}"/>
              </a:ext>
            </a:extLst>
          </p:cNvPr>
          <p:cNvCxnSpPr>
            <a:stCxn id="13" idx="1"/>
          </p:cNvCxnSpPr>
          <p:nvPr/>
        </p:nvCxnSpPr>
        <p:spPr>
          <a:xfrm flipH="1">
            <a:off x="7178876" y="3172003"/>
            <a:ext cx="619082" cy="255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1845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772BF49-C103-43B2-8353-51866EB9264D}"/>
              </a:ext>
            </a:extLst>
          </p:cNvPr>
          <p:cNvSpPr txBox="1"/>
          <p:nvPr/>
        </p:nvSpPr>
        <p:spPr>
          <a:xfrm>
            <a:off x="838080" y="1868557"/>
            <a:ext cx="7811803" cy="3350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PD</a:t>
            </a:r>
            <a:r>
              <a:rPr lang="zh-CN" altLang="en-US" sz="2400" dirty="0"/>
              <a:t>对于系统的调度实现的关键：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Scheduler</a:t>
            </a:r>
            <a:r>
              <a:rPr lang="en-US" altLang="zh-CN" sz="2400" dirty="0"/>
              <a:t>: PD</a:t>
            </a:r>
            <a:r>
              <a:rPr lang="zh-CN" altLang="en-US" sz="2400" dirty="0"/>
              <a:t>实现调度的接口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Operator</a:t>
            </a:r>
            <a:r>
              <a:rPr lang="en-US" altLang="zh-CN" sz="2400" dirty="0"/>
              <a:t>: </a:t>
            </a:r>
            <a:r>
              <a:rPr lang="zh-CN" altLang="en-US" sz="2400" dirty="0"/>
              <a:t>由</a:t>
            </a:r>
            <a:r>
              <a:rPr lang="en-US" altLang="zh-CN" sz="2400" dirty="0"/>
              <a:t>Scheduler</a:t>
            </a:r>
            <a:r>
              <a:rPr lang="zh-CN" altLang="en-US" sz="2400" dirty="0"/>
              <a:t>产生的具体操作，其操作对象为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Selector/filter</a:t>
            </a:r>
            <a:r>
              <a:rPr lang="en-US" altLang="zh-CN" sz="2400" dirty="0"/>
              <a:t>:</a:t>
            </a:r>
            <a:r>
              <a:rPr lang="zh-CN" altLang="en-US" sz="2400" dirty="0"/>
              <a:t>产生调度的对象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Controller</a:t>
            </a:r>
            <a:r>
              <a:rPr lang="en-US" altLang="zh-CN" sz="2400" dirty="0"/>
              <a:t>:</a:t>
            </a:r>
            <a:r>
              <a:rPr lang="zh-CN" altLang="en-US" sz="2400" dirty="0"/>
              <a:t>控制调度的速度，以保证系统可以性能最佳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Coordinator</a:t>
            </a:r>
            <a:r>
              <a:rPr lang="en-US" altLang="zh-CN" sz="2400" dirty="0"/>
              <a:t>:</a:t>
            </a:r>
            <a:r>
              <a:rPr lang="zh-CN" altLang="en-US" sz="2400" dirty="0"/>
              <a:t>管理</a:t>
            </a:r>
            <a:r>
              <a:rPr lang="en-US" altLang="zh-CN" sz="2400" dirty="0"/>
              <a:t>scheduler</a:t>
            </a:r>
            <a:r>
              <a:rPr lang="zh-CN" altLang="en-US" sz="2400" dirty="0"/>
              <a:t>和</a:t>
            </a:r>
            <a:r>
              <a:rPr lang="en-US" altLang="zh-CN" sz="2400" dirty="0"/>
              <a:t>controller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257200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B4CCDB-A451-478A-907C-5F67F12CD295}"/>
              </a:ext>
            </a:extLst>
          </p:cNvPr>
          <p:cNvSpPr txBox="1"/>
          <p:nvPr/>
        </p:nvSpPr>
        <p:spPr>
          <a:xfrm>
            <a:off x="1408517" y="3708716"/>
            <a:ext cx="1987826" cy="104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4EE201-02C6-4E33-9010-8580CD0D2E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43" t="34819" r="22857" b="37218"/>
          <a:stretch/>
        </p:blipFill>
        <p:spPr>
          <a:xfrm>
            <a:off x="841261" y="2513292"/>
            <a:ext cx="9589686" cy="288950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966D88D-1F45-42B9-B0A7-CB2FB80C16D3}"/>
              </a:ext>
            </a:extLst>
          </p:cNvPr>
          <p:cNvSpPr txBox="1"/>
          <p:nvPr/>
        </p:nvSpPr>
        <p:spPr>
          <a:xfrm>
            <a:off x="838080" y="1896727"/>
            <a:ext cx="414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Scheduler</a:t>
            </a:r>
            <a:r>
              <a:rPr lang="zh-CN" altLang="en-US" sz="2400" dirty="0"/>
              <a:t>的定义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DC48F71-D20D-4263-BBD0-44FDE9809B23}"/>
              </a:ext>
            </a:extLst>
          </p:cNvPr>
          <p:cNvSpPr txBox="1"/>
          <p:nvPr/>
        </p:nvSpPr>
        <p:spPr>
          <a:xfrm flipH="1">
            <a:off x="860843" y="5648380"/>
            <a:ext cx="649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From:pd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\server\schedule\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scheduler.go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374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B4CCDB-A451-478A-907C-5F67F12CD295}"/>
              </a:ext>
            </a:extLst>
          </p:cNvPr>
          <p:cNvSpPr txBox="1"/>
          <p:nvPr/>
        </p:nvSpPr>
        <p:spPr>
          <a:xfrm>
            <a:off x="1408517" y="3708716"/>
            <a:ext cx="1987826" cy="104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66D88D-1F45-42B9-B0A7-CB2FB80C16D3}"/>
              </a:ext>
            </a:extLst>
          </p:cNvPr>
          <p:cNvSpPr txBox="1"/>
          <p:nvPr/>
        </p:nvSpPr>
        <p:spPr>
          <a:xfrm>
            <a:off x="838080" y="1896727"/>
            <a:ext cx="414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Schedule</a:t>
            </a:r>
            <a:r>
              <a:rPr lang="zh-CN" altLang="en-US" sz="2400" dirty="0"/>
              <a:t>定义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A8B402-0A66-4850-A283-8C2307788C3F}"/>
              </a:ext>
            </a:extLst>
          </p:cNvPr>
          <p:cNvSpPr txBox="1"/>
          <p:nvPr/>
        </p:nvSpPr>
        <p:spPr>
          <a:xfrm>
            <a:off x="924862" y="6087292"/>
            <a:ext cx="4953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From:pd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\server\schedulers\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balance_leader.go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86458AB-BD62-43A7-B3CA-4EE0263543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86" t="34389" r="14886" b="12533"/>
          <a:stretch/>
        </p:blipFill>
        <p:spPr>
          <a:xfrm>
            <a:off x="956209" y="2358392"/>
            <a:ext cx="7404028" cy="3640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6739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B4CCDB-A451-478A-907C-5F67F12CD295}"/>
              </a:ext>
            </a:extLst>
          </p:cNvPr>
          <p:cNvSpPr txBox="1"/>
          <p:nvPr/>
        </p:nvSpPr>
        <p:spPr>
          <a:xfrm>
            <a:off x="1408517" y="3708716"/>
            <a:ext cx="1987826" cy="104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66D88D-1F45-42B9-B0A7-CB2FB80C16D3}"/>
              </a:ext>
            </a:extLst>
          </p:cNvPr>
          <p:cNvSpPr txBox="1"/>
          <p:nvPr/>
        </p:nvSpPr>
        <p:spPr>
          <a:xfrm>
            <a:off x="838080" y="1896727"/>
            <a:ext cx="414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Operator</a:t>
            </a:r>
            <a:r>
              <a:rPr lang="zh-CN" altLang="en-US" sz="2400" dirty="0"/>
              <a:t>的产生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6A432C3-5B45-4EFF-A27A-B4A0E7BCE4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85" t="21410" r="15229" b="10248"/>
          <a:stretch/>
        </p:blipFill>
        <p:spPr>
          <a:xfrm>
            <a:off x="3986784" y="1774656"/>
            <a:ext cx="7325651" cy="468695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8A8B402-0A66-4850-A283-8C2307788C3F}"/>
              </a:ext>
            </a:extLst>
          </p:cNvPr>
          <p:cNvSpPr txBox="1"/>
          <p:nvPr/>
        </p:nvSpPr>
        <p:spPr>
          <a:xfrm>
            <a:off x="3971098" y="6395575"/>
            <a:ext cx="4953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From:pd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\server\schedulers\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balance_leader.go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6302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95EC808-63A2-4ECB-A2B6-E81C9EA266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875" t="61717" r="9318" b="14950"/>
          <a:stretch/>
        </p:blipFill>
        <p:spPr>
          <a:xfrm>
            <a:off x="838080" y="2628900"/>
            <a:ext cx="7779327" cy="1600200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BCEDC680-6B4F-4654-81CF-EE33F257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DD7D308-5C39-4937-8DEA-B6D48B419286}"/>
              </a:ext>
            </a:extLst>
          </p:cNvPr>
          <p:cNvSpPr txBox="1"/>
          <p:nvPr/>
        </p:nvSpPr>
        <p:spPr>
          <a:xfrm>
            <a:off x="720436" y="1939637"/>
            <a:ext cx="6227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Controller</a:t>
            </a:r>
            <a:r>
              <a:rPr lang="zh-CN" altLang="en-US" sz="2400" dirty="0"/>
              <a:t>定义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F28B881-0192-49EA-A92D-76AFFAAD251F}"/>
              </a:ext>
            </a:extLst>
          </p:cNvPr>
          <p:cNvSpPr txBox="1"/>
          <p:nvPr/>
        </p:nvSpPr>
        <p:spPr>
          <a:xfrm>
            <a:off x="784547" y="4407445"/>
            <a:ext cx="5449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From: https://pingcap.com/blog-cn/pd-scheduler/</a:t>
            </a:r>
          </a:p>
        </p:txBody>
      </p:sp>
    </p:spTree>
    <p:extLst>
      <p:ext uri="{BB962C8B-B14F-4D97-AF65-F5344CB8AC3E}">
        <p14:creationId xmlns:p14="http://schemas.microsoft.com/office/powerpoint/2010/main" val="21482732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66D88D-1F45-42B9-B0A7-CB2FB80C16D3}"/>
              </a:ext>
            </a:extLst>
          </p:cNvPr>
          <p:cNvSpPr txBox="1"/>
          <p:nvPr/>
        </p:nvSpPr>
        <p:spPr>
          <a:xfrm>
            <a:off x="838080" y="1896727"/>
            <a:ext cx="414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Coordinator</a:t>
            </a:r>
            <a:r>
              <a:rPr lang="zh-CN" altLang="en-US" sz="2400" dirty="0"/>
              <a:t>的定义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7C7DF9-19A3-4755-A957-F163F798EC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32" t="38182" r="9602" b="44141"/>
          <a:stretch/>
        </p:blipFill>
        <p:spPr>
          <a:xfrm>
            <a:off x="942105" y="2618509"/>
            <a:ext cx="7737764" cy="121227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A2EC7E3-77DE-404A-B16A-3E1228DAE78D}"/>
              </a:ext>
            </a:extLst>
          </p:cNvPr>
          <p:cNvSpPr txBox="1"/>
          <p:nvPr/>
        </p:nvSpPr>
        <p:spPr>
          <a:xfrm>
            <a:off x="874602" y="4047227"/>
            <a:ext cx="5449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From: https://pingcap.com/blog-cn/pd-scheduler/</a:t>
            </a:r>
          </a:p>
        </p:txBody>
      </p:sp>
    </p:spTree>
    <p:extLst>
      <p:ext uri="{BB962C8B-B14F-4D97-AF65-F5344CB8AC3E}">
        <p14:creationId xmlns:p14="http://schemas.microsoft.com/office/powerpoint/2010/main" val="35563365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B4CCDB-A451-478A-907C-5F67F12CD295}"/>
              </a:ext>
            </a:extLst>
          </p:cNvPr>
          <p:cNvSpPr txBox="1"/>
          <p:nvPr/>
        </p:nvSpPr>
        <p:spPr>
          <a:xfrm>
            <a:off x="1408517" y="3708716"/>
            <a:ext cx="1987826" cy="104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66D88D-1F45-42B9-B0A7-CB2FB80C16D3}"/>
              </a:ext>
            </a:extLst>
          </p:cNvPr>
          <p:cNvSpPr txBox="1"/>
          <p:nvPr/>
        </p:nvSpPr>
        <p:spPr>
          <a:xfrm>
            <a:off x="838080" y="1896727"/>
            <a:ext cx="414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Selector</a:t>
            </a:r>
            <a:r>
              <a:rPr lang="zh-CN" altLang="en-US" sz="2400" dirty="0"/>
              <a:t>定义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A8B402-0A66-4850-A283-8C2307788C3F}"/>
              </a:ext>
            </a:extLst>
          </p:cNvPr>
          <p:cNvSpPr txBox="1"/>
          <p:nvPr/>
        </p:nvSpPr>
        <p:spPr>
          <a:xfrm>
            <a:off x="893520" y="3882297"/>
            <a:ext cx="4937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From:pd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\server\schedule\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selector.go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4FAB0CE-1583-4C54-A45E-1C28D2E67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86" t="37401" r="14971" b="44914"/>
          <a:stretch/>
        </p:blipFill>
        <p:spPr>
          <a:xfrm>
            <a:off x="950992" y="2564919"/>
            <a:ext cx="7247273" cy="121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704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1"/>
          <p:cNvSpPr txBox="1"/>
          <p:nvPr/>
        </p:nvSpPr>
        <p:spPr>
          <a:xfrm>
            <a:off x="823528" y="249898"/>
            <a:ext cx="10530152" cy="13938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 dirty="0">
                <a:solidFill>
                  <a:srgbClr val="000000"/>
                </a:solidFill>
                <a:latin typeface="等线 Light"/>
              </a:rPr>
              <a:t>TiDB数据库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等线 Light"/>
              </a:rPr>
              <a:t>——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整体构架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E492CCD-7291-40B3-82A2-1AA09E3D42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4" t="20124" r="12749" b="15693"/>
          <a:stretch/>
        </p:blipFill>
        <p:spPr>
          <a:xfrm>
            <a:off x="1010955" y="1419877"/>
            <a:ext cx="10627922" cy="467990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8CCA1DC-40D8-460E-9705-F727C0F250E2}"/>
              </a:ext>
            </a:extLst>
          </p:cNvPr>
          <p:cNvSpPr txBox="1"/>
          <p:nvPr/>
        </p:nvSpPr>
        <p:spPr>
          <a:xfrm>
            <a:off x="2391079" y="6184971"/>
            <a:ext cx="519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From: https://pingcap.com/blog-cn/tidb-internal-2/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11344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7BA0705-798E-42CC-8384-FBD05ADFD3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88" t="55455" r="10114" b="21515"/>
          <a:stretch/>
        </p:blipFill>
        <p:spPr>
          <a:xfrm>
            <a:off x="838080" y="2473036"/>
            <a:ext cx="7668490" cy="1579419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97EFB123-69CA-43CC-928A-7589A708D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BAC50C0-5AA0-407A-8F0A-C31D36BE9AFB}"/>
              </a:ext>
            </a:extLst>
          </p:cNvPr>
          <p:cNvSpPr txBox="1"/>
          <p:nvPr/>
        </p:nvSpPr>
        <p:spPr>
          <a:xfrm>
            <a:off x="824345" y="1655618"/>
            <a:ext cx="4530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Filter</a:t>
            </a:r>
            <a:r>
              <a:rPr lang="zh-CN" altLang="en-US" sz="2400" dirty="0"/>
              <a:t>的定义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65B5AB2-B208-4132-AFE8-5554605D4AAF}"/>
              </a:ext>
            </a:extLst>
          </p:cNvPr>
          <p:cNvSpPr txBox="1"/>
          <p:nvPr/>
        </p:nvSpPr>
        <p:spPr>
          <a:xfrm>
            <a:off x="831272" y="4246417"/>
            <a:ext cx="5604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From:https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://pingcap.com/blog-cn/pd-scheduler/</a:t>
            </a:r>
          </a:p>
        </p:txBody>
      </p:sp>
    </p:spTree>
    <p:extLst>
      <p:ext uri="{BB962C8B-B14F-4D97-AF65-F5344CB8AC3E}">
        <p14:creationId xmlns:p14="http://schemas.microsoft.com/office/powerpoint/2010/main" val="28716132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A9D666-04DC-4056-8BE9-54703F153570}"/>
              </a:ext>
            </a:extLst>
          </p:cNvPr>
          <p:cNvSpPr txBox="1"/>
          <p:nvPr/>
        </p:nvSpPr>
        <p:spPr>
          <a:xfrm>
            <a:off x="838080" y="1595940"/>
            <a:ext cx="90556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说存储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:https://pingcap.com/blog-cn/tidb-internal-1/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[2]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说计算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/tidb-internal-2/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[3]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谈调度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/tidb-internal-3/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[4]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负载均衡原理与技术实现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:https://www.cnblogs.com/CasonChan/p/4837227.html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[5]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阿里云数据库：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https://www.aliyun.com/product/polardb?utm_content=se_1000802350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[6]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etcd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简介与使用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:https://segmentfault.com/a/1190000014045625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[7]key-value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数据库优点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:https://blog.csdn.net/qq892618896/article/details/51209933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[8]raft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策略：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http://thesecretlivesofdata.com/raft/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[9]PD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的源码：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https://github.com/pingcap/pd/tree/release-2.0</a:t>
            </a:r>
          </a:p>
        </p:txBody>
      </p:sp>
    </p:spTree>
    <p:extLst>
      <p:ext uri="{BB962C8B-B14F-4D97-AF65-F5344CB8AC3E}">
        <p14:creationId xmlns:p14="http://schemas.microsoft.com/office/powerpoint/2010/main" val="439693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3228840" y="4589280"/>
            <a:ext cx="5348880" cy="142344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2"/>
          <p:cNvSpPr/>
          <p:nvPr/>
        </p:nvSpPr>
        <p:spPr>
          <a:xfrm>
            <a:off x="3228840" y="2098080"/>
            <a:ext cx="5348880" cy="142344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TextShape 3"/>
          <p:cNvSpPr txBox="1"/>
          <p:nvPr/>
        </p:nvSpPr>
        <p:spPr>
          <a:xfrm>
            <a:off x="3887640" y="2414520"/>
            <a:ext cx="4108680" cy="8424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2400" b="0" strike="noStrike" spc="-1" dirty="0" err="1">
                <a:latin typeface="Arial"/>
              </a:rPr>
              <a:t>关系模型：这个模型下的数据按照SQL的语句进行操作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01" name="TextShape 4"/>
          <p:cNvSpPr txBox="1"/>
          <p:nvPr/>
        </p:nvSpPr>
        <p:spPr>
          <a:xfrm>
            <a:off x="3965885" y="4963886"/>
            <a:ext cx="4288145" cy="53115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2800" b="0" strike="noStrike" spc="-1" dirty="0">
                <a:latin typeface="Arial"/>
              </a:rPr>
              <a:t>K-V </a:t>
            </a:r>
            <a:r>
              <a:rPr lang="en-US" sz="2800" b="0" strike="noStrike" spc="-1" dirty="0" err="1">
                <a:latin typeface="Arial"/>
              </a:rPr>
              <a:t>存储数据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02" name="TextShape 5"/>
          <p:cNvSpPr txBox="1"/>
          <p:nvPr/>
        </p:nvSpPr>
        <p:spPr>
          <a:xfrm>
            <a:off x="6562080" y="3600720"/>
            <a:ext cx="2868120" cy="8424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映射为对应的对 K-V 存储结构的操作</a:t>
            </a:r>
          </a:p>
        </p:txBody>
      </p:sp>
      <p:sp>
        <p:nvSpPr>
          <p:cNvPr id="103" name="Line 6"/>
          <p:cNvSpPr/>
          <p:nvPr/>
        </p:nvSpPr>
        <p:spPr>
          <a:xfrm flipH="1">
            <a:off x="8190000" y="1584000"/>
            <a:ext cx="697680" cy="51408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TextShape 7"/>
          <p:cNvSpPr txBox="1"/>
          <p:nvPr/>
        </p:nvSpPr>
        <p:spPr>
          <a:xfrm>
            <a:off x="8732520" y="1700640"/>
            <a:ext cx="1671480" cy="4708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一个数据操作</a:t>
            </a:r>
          </a:p>
        </p:txBody>
      </p:sp>
      <p:sp>
        <p:nvSpPr>
          <p:cNvPr id="105" name="Line 8"/>
          <p:cNvSpPr/>
          <p:nvPr/>
        </p:nvSpPr>
        <p:spPr>
          <a:xfrm>
            <a:off x="6406920" y="3521520"/>
            <a:ext cx="0" cy="10677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6" name="Line 9"/>
          <p:cNvSpPr/>
          <p:nvPr/>
        </p:nvSpPr>
        <p:spPr>
          <a:xfrm>
            <a:off x="5011560" y="3521520"/>
            <a:ext cx="0" cy="10677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7" name="TextShape 10"/>
          <p:cNvSpPr txBox="1"/>
          <p:nvPr/>
        </p:nvSpPr>
        <p:spPr>
          <a:xfrm>
            <a:off x="2376000" y="3679920"/>
            <a:ext cx="2519280" cy="4712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映射为 K-V存储结构</a:t>
            </a:r>
          </a:p>
        </p:txBody>
      </p:sp>
      <p:sp>
        <p:nvSpPr>
          <p:cNvPr id="109" name="Line 12"/>
          <p:cNvSpPr/>
          <p:nvPr/>
        </p:nvSpPr>
        <p:spPr>
          <a:xfrm>
            <a:off x="8267400" y="6012720"/>
            <a:ext cx="542880" cy="39528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TextShape 13"/>
          <p:cNvSpPr txBox="1"/>
          <p:nvPr/>
        </p:nvSpPr>
        <p:spPr>
          <a:xfrm>
            <a:off x="8848800" y="5933520"/>
            <a:ext cx="1395360" cy="4708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结果输出</a:t>
            </a:r>
          </a:p>
        </p:txBody>
      </p:sp>
      <p:sp>
        <p:nvSpPr>
          <p:cNvPr id="111" name="TextShape 14"/>
          <p:cNvSpPr txBox="1"/>
          <p:nvPr/>
        </p:nvSpPr>
        <p:spPr>
          <a:xfrm>
            <a:off x="678200" y="2375999"/>
            <a:ext cx="1876896" cy="727735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0" strike="noStrike" spc="-1" dirty="0" err="1">
                <a:solidFill>
                  <a:srgbClr val="94070A"/>
                </a:solidFill>
                <a:latin typeface="Arial"/>
              </a:rPr>
              <a:t>逻辑结构</a:t>
            </a:r>
            <a:endParaRPr lang="en-US" sz="1050" b="0" strike="noStrike" spc="-1" dirty="0">
              <a:solidFill>
                <a:srgbClr val="94070A"/>
              </a:solidFill>
              <a:latin typeface="Arial"/>
            </a:endParaRPr>
          </a:p>
        </p:txBody>
      </p:sp>
      <p:sp>
        <p:nvSpPr>
          <p:cNvPr id="112" name="TextShape 15"/>
          <p:cNvSpPr txBox="1"/>
          <p:nvPr/>
        </p:nvSpPr>
        <p:spPr>
          <a:xfrm>
            <a:off x="719999" y="5056200"/>
            <a:ext cx="1709691" cy="489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3200" b="0" strike="noStrike" spc="-1" dirty="0" err="1">
                <a:solidFill>
                  <a:srgbClr val="94070A"/>
                </a:solidFill>
                <a:latin typeface="Arial"/>
              </a:rPr>
              <a:t>物理结构</a:t>
            </a:r>
            <a:endParaRPr lang="en-US" sz="3200" b="0" strike="noStrike" spc="-1" dirty="0">
              <a:solidFill>
                <a:srgbClr val="94070A"/>
              </a:solidFill>
              <a:latin typeface="Arial"/>
            </a:endParaRPr>
          </a:p>
        </p:txBody>
      </p:sp>
      <p:sp>
        <p:nvSpPr>
          <p:cNvPr id="17" name="TextShape 11">
            <a:extLst>
              <a:ext uri="{FF2B5EF4-FFF2-40B4-BE49-F238E27FC236}">
                <a16:creationId xmlns:a16="http://schemas.microsoft.com/office/drawing/2014/main" id="{1B012F55-824F-4CBB-AF6D-1926D6714D78}"/>
              </a:ext>
            </a:extLst>
          </p:cNvPr>
          <p:cNvSpPr txBox="1"/>
          <p:nvPr/>
        </p:nvSpPr>
        <p:spPr>
          <a:xfrm>
            <a:off x="823528" y="249898"/>
            <a:ext cx="10530152" cy="13938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 dirty="0">
                <a:solidFill>
                  <a:srgbClr val="000000"/>
                </a:solidFill>
                <a:latin typeface="等线 Light"/>
              </a:rPr>
              <a:t>TiDB数据库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等线 Light"/>
              </a:rPr>
              <a:t>——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整体构架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2160000" y="4320000"/>
            <a:ext cx="4968000" cy="1296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2"/>
          <p:cNvSpPr/>
          <p:nvPr/>
        </p:nvSpPr>
        <p:spPr>
          <a:xfrm>
            <a:off x="2160000" y="2052000"/>
            <a:ext cx="4968000" cy="1296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TextShape 3"/>
          <p:cNvSpPr txBox="1"/>
          <p:nvPr/>
        </p:nvSpPr>
        <p:spPr>
          <a:xfrm>
            <a:off x="2772000" y="2340000"/>
            <a:ext cx="3816000" cy="767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关系模型：这个模型下的数据按照SQL的语句进行操作</a:t>
            </a:r>
          </a:p>
        </p:txBody>
      </p:sp>
      <p:sp>
        <p:nvSpPr>
          <p:cNvPr id="116" name="TextShape 4"/>
          <p:cNvSpPr txBox="1"/>
          <p:nvPr/>
        </p:nvSpPr>
        <p:spPr>
          <a:xfrm>
            <a:off x="2916000" y="4716000"/>
            <a:ext cx="3960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K-V 存储数据</a:t>
            </a:r>
          </a:p>
        </p:txBody>
      </p:sp>
      <p:sp>
        <p:nvSpPr>
          <p:cNvPr id="118" name="Line 6"/>
          <p:cNvSpPr/>
          <p:nvPr/>
        </p:nvSpPr>
        <p:spPr>
          <a:xfrm flipH="1">
            <a:off x="6768000" y="1584000"/>
            <a:ext cx="648000" cy="468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9" name="TextShape 7"/>
          <p:cNvSpPr txBox="1"/>
          <p:nvPr/>
        </p:nvSpPr>
        <p:spPr>
          <a:xfrm>
            <a:off x="7272000" y="1690200"/>
            <a:ext cx="155232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一个数据操作</a:t>
            </a:r>
          </a:p>
        </p:txBody>
      </p:sp>
      <p:sp>
        <p:nvSpPr>
          <p:cNvPr id="121" name="Line 9"/>
          <p:cNvSpPr/>
          <p:nvPr/>
        </p:nvSpPr>
        <p:spPr>
          <a:xfrm>
            <a:off x="3816000" y="3348000"/>
            <a:ext cx="0" cy="972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2" name="TextShape 10"/>
          <p:cNvSpPr txBox="1"/>
          <p:nvPr/>
        </p:nvSpPr>
        <p:spPr>
          <a:xfrm>
            <a:off x="1368000" y="3492360"/>
            <a:ext cx="2340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映射为 K-V存储结构</a:t>
            </a:r>
          </a:p>
        </p:txBody>
      </p:sp>
      <p:sp>
        <p:nvSpPr>
          <p:cNvPr id="128" name="Line 16"/>
          <p:cNvSpPr/>
          <p:nvPr/>
        </p:nvSpPr>
        <p:spPr>
          <a:xfrm>
            <a:off x="6840000" y="5616000"/>
            <a:ext cx="504000" cy="360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9" name="TextShape 17"/>
          <p:cNvSpPr txBox="1"/>
          <p:nvPr/>
        </p:nvSpPr>
        <p:spPr>
          <a:xfrm>
            <a:off x="7408398" y="5941565"/>
            <a:ext cx="1296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 err="1">
                <a:latin typeface="Arial"/>
              </a:rPr>
              <a:t>结果输出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8FF3C25B-5FA4-47E3-AFC1-0C3EC0E691AA}"/>
              </a:ext>
            </a:extLst>
          </p:cNvPr>
          <p:cNvSpPr/>
          <p:nvPr/>
        </p:nvSpPr>
        <p:spPr>
          <a:xfrm>
            <a:off x="7650298" y="4509523"/>
            <a:ext cx="1965108" cy="920884"/>
          </a:xfrm>
          <a:prstGeom prst="ellipse">
            <a:avLst/>
          </a:prstGeom>
          <a:solidFill>
            <a:srgbClr val="FFFFCC">
              <a:alpha val="8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DC0F673-DE10-48A9-BCF3-63070BC91DC9}"/>
              </a:ext>
            </a:extLst>
          </p:cNvPr>
          <p:cNvSpPr txBox="1"/>
          <p:nvPr/>
        </p:nvSpPr>
        <p:spPr>
          <a:xfrm>
            <a:off x="8320483" y="4742394"/>
            <a:ext cx="840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PD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906797DF-1BFE-4819-A212-AB5AE1A0E1BC}"/>
              </a:ext>
            </a:extLst>
          </p:cNvPr>
          <p:cNvCxnSpPr>
            <a:cxnSpLocks/>
            <a:stCxn id="113" idx="3"/>
            <a:endCxn id="3" idx="2"/>
          </p:cNvCxnSpPr>
          <p:nvPr/>
        </p:nvCxnSpPr>
        <p:spPr>
          <a:xfrm>
            <a:off x="7128000" y="4968000"/>
            <a:ext cx="522298" cy="1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29BBDCD9-4F02-427C-B28F-BC3E99A0F3B9}"/>
              </a:ext>
            </a:extLst>
          </p:cNvPr>
          <p:cNvCxnSpPr/>
          <p:nvPr/>
        </p:nvCxnSpPr>
        <p:spPr>
          <a:xfrm flipH="1">
            <a:off x="8485182" y="5434453"/>
            <a:ext cx="170385" cy="5580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Shape 11">
            <a:extLst>
              <a:ext uri="{FF2B5EF4-FFF2-40B4-BE49-F238E27FC236}">
                <a16:creationId xmlns:a16="http://schemas.microsoft.com/office/drawing/2014/main" id="{AFE5EAF9-13C7-4920-A011-98F8CD844BFC}"/>
              </a:ext>
            </a:extLst>
          </p:cNvPr>
          <p:cNvSpPr txBox="1"/>
          <p:nvPr/>
        </p:nvSpPr>
        <p:spPr>
          <a:xfrm>
            <a:off x="823528" y="249898"/>
            <a:ext cx="10530152" cy="13938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 dirty="0">
                <a:solidFill>
                  <a:srgbClr val="000000"/>
                </a:solidFill>
                <a:latin typeface="等线 Light"/>
              </a:rPr>
              <a:t>TiDB数据库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等线 Light"/>
              </a:rPr>
              <a:t>——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整体构架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目录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整体构架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b="0" strike="noStrike" spc="-1" dirty="0">
                <a:solidFill>
                  <a:srgbClr val="C00000"/>
                </a:solidFill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如何存储数据</a:t>
            </a:r>
            <a:endParaRPr lang="en-US" altLang="zh-CN" sz="2800" b="0" strike="noStrike" spc="-1" dirty="0">
              <a:solidFill>
                <a:srgbClr val="C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映射关系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>
                <a:latin typeface="等线"/>
              </a:rPr>
              <a:t>PD</a:t>
            </a:r>
            <a:r>
              <a:rPr lang="zh-CN" altLang="en-US" sz="2800" spc="-1" dirty="0">
                <a:latin typeface="等线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调度</a:t>
            </a: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10859397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34"/>
          <p:cNvSpPr txBox="1"/>
          <p:nvPr/>
        </p:nvSpPr>
        <p:spPr>
          <a:xfrm>
            <a:off x="838080" y="3182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TiDB数据库——如何存储数据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DE9DD1DA-9136-4694-AE25-049D28C60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93" t="25507" r="10373" b="21077"/>
          <a:stretch/>
        </p:blipFill>
        <p:spPr>
          <a:xfrm>
            <a:off x="1634448" y="1718913"/>
            <a:ext cx="8922504" cy="425981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5A61E64-14B6-480E-ABB7-F80DEEACC442}"/>
              </a:ext>
            </a:extLst>
          </p:cNvPr>
          <p:cNvSpPr txBox="1"/>
          <p:nvPr/>
        </p:nvSpPr>
        <p:spPr>
          <a:xfrm>
            <a:off x="3572405" y="6287212"/>
            <a:ext cx="5406887" cy="36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From:https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://pingcap.com/blog-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cn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/tidb-internal-1/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31088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2510</TotalTime>
  <Words>3290</Words>
  <Application>Microsoft Office PowerPoint</Application>
  <PresentationFormat>宽屏</PresentationFormat>
  <Paragraphs>773</Paragraphs>
  <Slides>51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51</vt:i4>
      </vt:variant>
    </vt:vector>
  </HeadingPairs>
  <TitlesOfParts>
    <vt:vector size="59" baseType="lpstr">
      <vt:lpstr>等线</vt:lpstr>
      <vt:lpstr>等线 Light</vt:lpstr>
      <vt:lpstr>Arial</vt:lpstr>
      <vt:lpstr>Symbol</vt:lpstr>
      <vt:lpstr>Times New Roman</vt:lpstr>
      <vt:lpstr>Wingdings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Reference</vt:lpstr>
      <vt:lpstr>PowerPoint 演示文稿</vt:lpstr>
      <vt:lpstr>PD的功能——总述</vt:lpstr>
      <vt:lpstr>PD的功能——心跳</vt:lpstr>
      <vt:lpstr>PD的功能——路由</vt:lpstr>
      <vt:lpstr>PD的功能——路由</vt:lpstr>
      <vt:lpstr>PD的功能——路由</vt:lpstr>
      <vt:lpstr>PD的功能——路由</vt:lpstr>
      <vt:lpstr>PD的功能——路由</vt:lpstr>
      <vt:lpstr>PD的功能——路由</vt:lpstr>
      <vt:lpstr>PD的功能——路由</vt:lpstr>
      <vt:lpstr>PD的功能——路由</vt:lpstr>
      <vt:lpstr>PD的功能——路由</vt:lpstr>
      <vt:lpstr>PD的功能——路由</vt:lpstr>
      <vt:lpstr>PD的功能——路由</vt:lpstr>
      <vt:lpstr>PD的功能——路由</vt:lpstr>
      <vt:lpstr>PD的功能——路由</vt:lpstr>
      <vt:lpstr>PD的功能——总结</vt:lpstr>
      <vt:lpstr>PD的代码实现</vt:lpstr>
      <vt:lpstr>PD的代码实现</vt:lpstr>
      <vt:lpstr>PD的代码实现</vt:lpstr>
      <vt:lpstr>PD的代码实现</vt:lpstr>
      <vt:lpstr>PD的代码实现</vt:lpstr>
      <vt:lpstr>PD的代码实现</vt:lpstr>
      <vt:lpstr>PD的代码实现</vt:lpstr>
      <vt:lpstr>PD的代码实现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TiDB项目</dc:title>
  <dc:subject/>
  <dc:creator>李 晓桐</dc:creator>
  <dc:description/>
  <cp:lastModifiedBy>李 晓桐</cp:lastModifiedBy>
  <cp:revision>211</cp:revision>
  <dcterms:created xsi:type="dcterms:W3CDTF">2019-09-22T08:51:42Z</dcterms:created>
  <dcterms:modified xsi:type="dcterms:W3CDTF">2019-10-08T14:03:08Z</dcterms:modified>
  <dc:language>zh-CN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宽屏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5</vt:i4>
  </property>
</Properties>
</file>